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sldIdLst>
    <p:sldId id="256" r:id="rId2"/>
    <p:sldId id="316" r:id="rId3"/>
    <p:sldId id="257" r:id="rId4"/>
    <p:sldId id="258" r:id="rId5"/>
    <p:sldId id="259" r:id="rId6"/>
    <p:sldId id="260" r:id="rId7"/>
    <p:sldId id="261" r:id="rId8"/>
    <p:sldId id="278" r:id="rId9"/>
    <p:sldId id="279" r:id="rId10"/>
    <p:sldId id="280" r:id="rId11"/>
    <p:sldId id="281" r:id="rId12"/>
    <p:sldId id="282" r:id="rId13"/>
    <p:sldId id="262" r:id="rId14"/>
    <p:sldId id="317" r:id="rId15"/>
    <p:sldId id="263" r:id="rId16"/>
    <p:sldId id="318" r:id="rId17"/>
    <p:sldId id="264" r:id="rId18"/>
    <p:sldId id="265" r:id="rId19"/>
    <p:sldId id="319" r:id="rId20"/>
    <p:sldId id="266" r:id="rId21"/>
    <p:sldId id="273" r:id="rId22"/>
    <p:sldId id="267" r:id="rId23"/>
    <p:sldId id="320" r:id="rId24"/>
    <p:sldId id="321" r:id="rId25"/>
    <p:sldId id="269" r:id="rId26"/>
    <p:sldId id="322" r:id="rId27"/>
    <p:sldId id="268" r:id="rId28"/>
    <p:sldId id="323" r:id="rId29"/>
    <p:sldId id="270" r:id="rId30"/>
    <p:sldId id="271" r:id="rId31"/>
    <p:sldId id="272" r:id="rId32"/>
    <p:sldId id="274" r:id="rId33"/>
    <p:sldId id="275" r:id="rId34"/>
    <p:sldId id="276" r:id="rId35"/>
    <p:sldId id="293" r:id="rId36"/>
    <p:sldId id="283" r:id="rId37"/>
    <p:sldId id="284" r:id="rId38"/>
    <p:sldId id="285" r:id="rId39"/>
    <p:sldId id="286" r:id="rId40"/>
    <p:sldId id="287" r:id="rId41"/>
    <p:sldId id="288" r:id="rId42"/>
    <p:sldId id="294" r:id="rId43"/>
    <p:sldId id="289" r:id="rId44"/>
    <p:sldId id="290" r:id="rId45"/>
    <p:sldId id="291" r:id="rId46"/>
    <p:sldId id="292" r:id="rId47"/>
    <p:sldId id="295" r:id="rId48"/>
    <p:sldId id="296" r:id="rId49"/>
    <p:sldId id="297" r:id="rId50"/>
    <p:sldId id="298" r:id="rId51"/>
    <p:sldId id="299" r:id="rId52"/>
    <p:sldId id="301" r:id="rId53"/>
    <p:sldId id="315" r:id="rId54"/>
    <p:sldId id="302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0" r:id="rId63"/>
    <p:sldId id="311" r:id="rId64"/>
    <p:sldId id="312" r:id="rId65"/>
    <p:sldId id="313" r:id="rId66"/>
    <p:sldId id="314" r:id="rId67"/>
    <p:sldId id="277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bdalrahma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29" autoAdjust="0"/>
  </p:normalViewPr>
  <p:slideViewPr>
    <p:cSldViewPr>
      <p:cViewPr>
        <p:scale>
          <a:sx n="125" d="100"/>
          <a:sy n="125" d="100"/>
        </p:scale>
        <p:origin x="90" y="-25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67BB2-87E2-4524-919B-8076920B935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EA625-23DE-4115-9C7A-0101DBCCF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9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5233AAAE-508B-46CA-97D5-BECB13AFB626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47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F5DC4E4C-C14A-4B71-8AD8-A0DBD1B489C7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56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51C3F96F-C097-4FF7-BA57-29CE025425B2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57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64FF0039-BFCE-4F80-B947-B6942E4CF368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58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E3125F8C-5F25-4AB7-B590-66ABE87E3811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59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8347AB49-0E5E-4CA1-AEA8-DC5EBE28F699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60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36CF102E-9E55-48FD-8634-1F1FAF1605EA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61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94EBD44D-2759-4D3D-AA43-5FF4E46D39E7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62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85217B41-2992-4131-B1A8-79DBEC4BA7F0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48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48F0C10F-A4F9-4FFC-8F4B-6476803CE7FA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49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427B0CD9-EA8E-4F93-93C2-FC6CDD629780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50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4E388D7F-6D83-4E54-A47C-071E24FE75CB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51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5A024D49-2F20-4A65-BDA2-85AF6C25210E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52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5A024D49-2F20-4A65-BDA2-85AF6C25210E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53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68C0CC55-1607-4549-B8BA-E5BB49FDBDEF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54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66723" indent="-256432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25728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36019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46311" indent="-205146"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5C522A94-B1AD-4D28-8E9B-F74AEB587F4E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55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4"/>
            <a:ext cx="5486681" cy="40336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D233-C26D-41E0-95A1-2144BCD011CC}" type="datetime1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07F9-D016-42DE-BCEC-08D53EBB9BC8}" type="datetime1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D0D-BF2D-42D2-983C-20F0146A374F}" type="datetime1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816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6481" y="1604329"/>
            <a:ext cx="4044960" cy="45249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/>
          <a:lstStyle/>
          <a:p>
            <a:pPr lvl="0"/>
            <a:endParaRPr lang="ar-JO" noProof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C3029-480B-435A-97B3-2239657603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6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6123-BF6F-4E74-ABBC-6E149C3E3685}" type="datetime1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0C3C-CBCA-4BCE-8425-3CEBF142DD7D}" type="datetime1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4029-512B-46CE-B4AE-BE70EB5992A6}" type="datetime1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B1A5-1B06-4FDC-A44D-566030C96800}" type="datetime1">
              <a:rPr lang="en-US" smtClean="0"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632D-B89B-44A9-A903-AAD13C865E61}" type="datetime1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F981-9C1E-4EC8-9F34-3520DD773090}" type="datetime1">
              <a:rPr lang="en-US" smtClean="0"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2585-4162-49A7-9735-9A8669A36BD8}" type="datetime1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7099-ED1A-4B3D-8B1A-535CDFF0EEBB}" type="datetime1">
              <a:rPr lang="en-US" smtClean="0"/>
              <a:t>3/23/2024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9644FF6-04D9-4B69-B153-1DA21BE9F95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E13A20D-1D43-44C4-BB8A-D9146523571E}" type="datetime1">
              <a:rPr lang="en-US" smtClean="0"/>
              <a:t>3/23/2024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oracle.com/javase/8/docs/api/java/util/ArrayList.html#indexOf-java.lang.Object-" TargetMode="External"/><Relationship Id="rId3" Type="http://schemas.openxmlformats.org/officeDocument/2006/relationships/hyperlink" Target="https://docs.oracle.com/javase/8/docs/api/java/lang/Object.html" TargetMode="External"/><Relationship Id="rId7" Type="http://schemas.openxmlformats.org/officeDocument/2006/relationships/hyperlink" Target="https://docs.oracle.com/javase/8/docs/api/java/util/ArrayList.html#get-int-" TargetMode="External"/><Relationship Id="rId2" Type="http://schemas.openxmlformats.org/officeDocument/2006/relationships/hyperlink" Target="https://docs.oracle.com/javase/8/docs/api/java/util/ArrayList.html#clear-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racle.com/javase/8/docs/api/java/util/ArrayList.html" TargetMode="External"/><Relationship Id="rId5" Type="http://schemas.openxmlformats.org/officeDocument/2006/relationships/hyperlink" Target="https://docs.oracle.com/javase/8/docs/api/java/util/ArrayList.html#contains-java.lang.Object-" TargetMode="External"/><Relationship Id="rId4" Type="http://schemas.openxmlformats.org/officeDocument/2006/relationships/hyperlink" Target="https://docs.oracle.com/javase/8/docs/api/java/util/ArrayList.html#clone--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oracle.com/javase/8/docs/api/java/util/ArrayList.html#removeAll-java.util.Collection-" TargetMode="External"/><Relationship Id="rId3" Type="http://schemas.openxmlformats.org/officeDocument/2006/relationships/hyperlink" Target="https://docs.oracle.com/javase/8/docs/api/java/util/ArrayList.html#lastIndexOf-java.lang.Object-" TargetMode="External"/><Relationship Id="rId7" Type="http://schemas.openxmlformats.org/officeDocument/2006/relationships/hyperlink" Target="https://docs.oracle.com/javase/8/docs/api/java/util/ArrayList.html#remove-java.lang.Object-" TargetMode="External"/><Relationship Id="rId2" Type="http://schemas.openxmlformats.org/officeDocument/2006/relationships/hyperlink" Target="https://docs.oracle.com/javase/8/docs/api/java/util/ArrayList.html#isEmpty-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racle.com/javase/8/docs/api/java/util/ArrayList.html#remove-int-" TargetMode="External"/><Relationship Id="rId5" Type="http://schemas.openxmlformats.org/officeDocument/2006/relationships/hyperlink" Target="https://docs.oracle.com/javase/8/docs/api/java/util/ArrayList.html" TargetMode="External"/><Relationship Id="rId4" Type="http://schemas.openxmlformats.org/officeDocument/2006/relationships/hyperlink" Target="https://docs.oracle.com/javase/8/docs/api/java/lang/Object.html" TargetMode="External"/><Relationship Id="rId9" Type="http://schemas.openxmlformats.org/officeDocument/2006/relationships/hyperlink" Target="https://docs.oracle.com/javase/8/docs/api/java/util/Collection.html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oracle.com/javase/8/docs/api/java/lang/Object.html" TargetMode="External"/><Relationship Id="rId3" Type="http://schemas.openxmlformats.org/officeDocument/2006/relationships/hyperlink" Target="https://docs.oracle.com/javase/8/docs/api/java/util/ArrayList.html" TargetMode="External"/><Relationship Id="rId7" Type="http://schemas.openxmlformats.org/officeDocument/2006/relationships/hyperlink" Target="https://docs.oracle.com/javase/8/docs/api/java/util/ArrayList.html#subList-int-int-" TargetMode="External"/><Relationship Id="rId2" Type="http://schemas.openxmlformats.org/officeDocument/2006/relationships/hyperlink" Target="https://docs.oracle.com/javase/8/docs/api/java/util/ArrayList.html#removeRange-int-int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racle.com/javase/8/docs/api/java/util/List.html" TargetMode="External"/><Relationship Id="rId5" Type="http://schemas.openxmlformats.org/officeDocument/2006/relationships/hyperlink" Target="https://docs.oracle.com/javase/8/docs/api/java/util/ArrayList.html#size--" TargetMode="External"/><Relationship Id="rId4" Type="http://schemas.openxmlformats.org/officeDocument/2006/relationships/hyperlink" Target="https://docs.oracle.com/javase/8/docs/api/java/util/ArrayList.html#set-int-E-" TargetMode="External"/><Relationship Id="rId9" Type="http://schemas.openxmlformats.org/officeDocument/2006/relationships/hyperlink" Target="https://docs.oracle.com/javase/8/docs/api/java/util/ArrayList.html#toArray--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ava/java_arraylist.asp" TargetMode="External"/><Relationship Id="rId2" Type="http://schemas.openxmlformats.org/officeDocument/2006/relationships/hyperlink" Target="https://www.callicoder.com/java-arrayli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javase/8/docs/api/java/util/ArrayList.html#isEmpty--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java/util/ArrayList.html#ArrayList-java.util.Collection-" TargetMode="External"/><Relationship Id="rId2" Type="http://schemas.openxmlformats.org/officeDocument/2006/relationships/hyperlink" Target="https://docs.oracle.com/javase/8/docs/api/java/util/ArrayList.html#ArrayList--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oracle.com/javase/8/docs/api/java/util/ArrayList.html#ArrayList-int-" TargetMode="External"/><Relationship Id="rId4" Type="http://schemas.openxmlformats.org/officeDocument/2006/relationships/hyperlink" Target="https://docs.oracle.com/javase/8/docs/api/java/util/Collection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java/util/ArrayList.html" TargetMode="External"/><Relationship Id="rId7" Type="http://schemas.openxmlformats.org/officeDocument/2006/relationships/hyperlink" Target="https://docs.oracle.com/javase/8/docs/api/java/util/ArrayList.html#addAll-int-java.util.Collection-" TargetMode="External"/><Relationship Id="rId2" Type="http://schemas.openxmlformats.org/officeDocument/2006/relationships/hyperlink" Target="https://docs.oracle.com/javase/8/docs/api/java/util/ArrayList.html#add-E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racle.com/javase/8/docs/api/java/util/Collection.html" TargetMode="External"/><Relationship Id="rId5" Type="http://schemas.openxmlformats.org/officeDocument/2006/relationships/hyperlink" Target="https://docs.oracle.com/javase/8/docs/api/java/util/ArrayList.html#addAll-java.util.Collection-" TargetMode="External"/><Relationship Id="rId4" Type="http://schemas.openxmlformats.org/officeDocument/2006/relationships/hyperlink" Target="https://docs.oracle.com/javase/8/docs/api/java/util/ArrayList.html#add-int-E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b="1" dirty="0"/>
              <a:t>Unordered List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Chapter 2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6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ArrayList</a:t>
            </a:r>
            <a:r>
              <a:rPr lang="en-US" dirty="0"/>
              <a:t> Methods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205607"/>
              </p:ext>
            </p:extLst>
          </p:nvPr>
        </p:nvGraphicFramePr>
        <p:xfrm>
          <a:off x="467544" y="1628800"/>
          <a:ext cx="7620000" cy="4940427"/>
        </p:xfrm>
        <a:graphic>
          <a:graphicData uri="http://schemas.openxmlformats.org/drawingml/2006/table">
            <a:tbl>
              <a:tblPr firstRow="1" firstCol="1" bandRow="1"/>
              <a:tblGrid>
                <a:gridCol w="194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void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2"/>
                        </a:rPr>
                        <a:t>clear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Removes all of the elements from this list.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 tooltip="class in java.lang"/>
                        </a:rPr>
                        <a:t>Object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4"/>
                        </a:rPr>
                        <a:t>clone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 a shallow copy of this </a:t>
                      </a:r>
                      <a:r>
                        <a:rPr lang="en-US" sz="1800" dirty="0" err="1">
                          <a:solidFill>
                            <a:srgbClr val="474747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</a:rPr>
                        <a:t>ArrayList</a:t>
                      </a: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 instance.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boolean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5"/>
                        </a:rPr>
                        <a:t>contains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 tooltip="class in java.lang"/>
                        </a:rPr>
                        <a:t>Object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o)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 </a:t>
                      </a: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</a:rPr>
                        <a:t>true</a:t>
                      </a: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 if this list contains the specified element.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6" tooltip="type parameter in ArrayList"/>
                        </a:rPr>
                        <a:t>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7"/>
                        </a:rPr>
                        <a:t>get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index)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 the element at the specified position in this list.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8"/>
                        </a:rPr>
                        <a:t>indexOf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 tooltip="class in java.lang"/>
                        </a:rPr>
                        <a:t>Object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o)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 the index of the first occurrence of the specified element in this list, or -1 if this list does not contain the element.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74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ArrayList</a:t>
            </a:r>
            <a:r>
              <a:rPr lang="en-US" dirty="0"/>
              <a:t> Methods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117310"/>
              </p:ext>
            </p:extLst>
          </p:nvPr>
        </p:nvGraphicFramePr>
        <p:xfrm>
          <a:off x="539552" y="1556792"/>
          <a:ext cx="7620000" cy="5255895"/>
        </p:xfrm>
        <a:graphic>
          <a:graphicData uri="http://schemas.openxmlformats.org/drawingml/2006/table">
            <a:tbl>
              <a:tblPr firstRow="1" firstCol="1" bandRow="1"/>
              <a:tblGrid>
                <a:gridCol w="194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boolean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2"/>
                        </a:rPr>
                        <a:t>isEmpty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 </a:t>
                      </a: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</a:rPr>
                        <a:t>true</a:t>
                      </a: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 if this list contains no elements.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/>
                        </a:rPr>
                        <a:t>lastIndexOf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4" tooltip="class in java.lang"/>
                        </a:rPr>
                        <a:t>Object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o)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 the index of the last occurrence of the specified element in this list, or -1 if this list does not contain the element.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5" tooltip="type parameter in ArrayList"/>
                        </a:rPr>
                        <a:t>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6"/>
                        </a:rPr>
                        <a:t>remove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index)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Removes the element at the specified position in this list.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boolean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7"/>
                        </a:rPr>
                        <a:t>remove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4" tooltip="class in java.lang"/>
                        </a:rPr>
                        <a:t>Object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o)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Removes the first occurrence of the specified element from this list, if it is present.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boolean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8"/>
                        </a:rPr>
                        <a:t>removeAll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9" tooltip="interface in java.util"/>
                        </a:rPr>
                        <a:t>Collection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c)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Removes from this list all of its elements that are contained in the specified collection.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57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ArrayList</a:t>
            </a:r>
            <a:r>
              <a:rPr lang="en-US" dirty="0"/>
              <a:t> Methods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81886"/>
              </p:ext>
            </p:extLst>
          </p:nvPr>
        </p:nvGraphicFramePr>
        <p:xfrm>
          <a:off x="467544" y="1484784"/>
          <a:ext cx="7920880" cy="4940427"/>
        </p:xfrm>
        <a:graphic>
          <a:graphicData uri="http://schemas.openxmlformats.org/drawingml/2006/table">
            <a:tbl>
              <a:tblPr firstRow="1" firstCol="1" bandRow="1"/>
              <a:tblGrid>
                <a:gridCol w="194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3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protected void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2"/>
                        </a:rPr>
                        <a:t>removeRange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(int fromIndex, int toIndex)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Removes from this list all of the elements whose index is between </a:t>
                      </a: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</a:rPr>
                        <a:t>fromIndex</a:t>
                      </a: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, inclusive, and </a:t>
                      </a: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</a:rPr>
                        <a:t>toIndex</a:t>
                      </a: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, exclusive.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 tooltip="type parameter in ArrayList"/>
                        </a:rPr>
                        <a:t>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4"/>
                        </a:rPr>
                        <a:t>set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(int index, </a:t>
                      </a: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 tooltip="type parameter in ArrayList"/>
                        </a:rPr>
                        <a:t>E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element)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Replaces the element at the specified position in this list with the specified element.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5"/>
                        </a:rPr>
                        <a:t>size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 the number of elements in this list.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6" tooltip="interface in java.util"/>
                        </a:rPr>
                        <a:t>List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&lt;</a:t>
                      </a: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 tooltip="type parameter in ArrayList"/>
                        </a:rPr>
                        <a:t>E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&gt;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7"/>
                        </a:rPr>
                        <a:t>subList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fromIndex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toIndex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 a view of the portion of this list between the specified </a:t>
                      </a:r>
                      <a:r>
                        <a:rPr lang="en-US" sz="1800" dirty="0" err="1">
                          <a:solidFill>
                            <a:srgbClr val="474747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</a:rPr>
                        <a:t>fromIndex</a:t>
                      </a: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, inclusive, and </a:t>
                      </a:r>
                      <a:r>
                        <a:rPr lang="en-US" sz="1800" dirty="0" err="1">
                          <a:solidFill>
                            <a:srgbClr val="474747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</a:rPr>
                        <a:t>toIndex</a:t>
                      </a: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, exclusive.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8" tooltip="class in java.lang"/>
                        </a:rPr>
                        <a:t>Object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[]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9"/>
                        </a:rPr>
                        <a:t>toArray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Returns an array containing all of the elements in this list in proper sequence (from first to last element).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51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7AA"/>
                </a:solidFill>
              </a:rPr>
              <a:t>public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7AA"/>
                </a:solidFill>
              </a:rPr>
              <a:t>static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7AA"/>
                </a:solidFill>
              </a:rPr>
              <a:t>void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DD4A68"/>
                </a:solidFill>
              </a:rPr>
              <a:t>main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/>
              <a:t>String</a:t>
            </a:r>
            <a:r>
              <a:rPr lang="en-US" sz="2400" dirty="0">
                <a:solidFill>
                  <a:srgbClr val="999999"/>
                </a:solidFill>
              </a:rPr>
              <a:t>[]</a:t>
            </a:r>
            <a:r>
              <a:rPr lang="en-US" sz="2400" dirty="0"/>
              <a:t> args</a:t>
            </a:r>
            <a:r>
              <a:rPr lang="en-US" sz="2400" dirty="0">
                <a:solidFill>
                  <a:srgbClr val="999999"/>
                </a:solidFill>
              </a:rPr>
              <a:t>)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99999"/>
                </a:solidFill>
              </a:rPr>
              <a:t>{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/>
              <a:t>ArrayList </a:t>
            </a:r>
            <a:r>
              <a:rPr lang="en-US" sz="2400" dirty="0" smtClean="0">
                <a:solidFill>
                  <a:srgbClr val="999999"/>
                </a:solidFill>
              </a:rPr>
              <a:t>&lt;</a:t>
            </a:r>
            <a:r>
              <a:rPr lang="en-US" sz="2400" dirty="0" smtClean="0"/>
              <a:t>String</a:t>
            </a:r>
            <a:r>
              <a:rPr lang="en-US" sz="2400" dirty="0">
                <a:solidFill>
                  <a:srgbClr val="999999"/>
                </a:solidFill>
              </a:rPr>
              <a:t>&gt;</a:t>
            </a:r>
            <a:r>
              <a:rPr lang="en-US" sz="2400" dirty="0"/>
              <a:t> animals </a:t>
            </a:r>
            <a:r>
              <a:rPr lang="en-US" sz="2400" dirty="0">
                <a:solidFill>
                  <a:srgbClr val="A67F59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7AA"/>
                </a:solidFill>
              </a:rPr>
              <a:t>new</a:t>
            </a:r>
            <a:r>
              <a:rPr lang="en-US" sz="2400" dirty="0"/>
              <a:t> ArrayList</a:t>
            </a:r>
            <a:r>
              <a:rPr lang="en-US" sz="2400" dirty="0">
                <a:solidFill>
                  <a:srgbClr val="999999"/>
                </a:solidFill>
              </a:rPr>
              <a:t>&lt;&gt;();</a:t>
            </a:r>
            <a:r>
              <a:rPr lang="en-US" sz="2400" dirty="0"/>
              <a:t> </a:t>
            </a:r>
            <a:r>
              <a:rPr lang="en-US" sz="2400" dirty="0" smtClean="0"/>
              <a:t>animals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"Lion"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animals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"Tiger"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animals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"Cat"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animals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"Dog"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System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/>
              <a:t>out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println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/>
              <a:t>animals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>
              <a:solidFill>
                <a:srgbClr val="708090"/>
              </a:solidFill>
            </a:endParaRPr>
          </a:p>
          <a:p>
            <a:pPr marL="400050" lvl="1" indent="0">
              <a:buNone/>
            </a:pPr>
            <a:r>
              <a:rPr lang="en-US" sz="2400" dirty="0" smtClean="0"/>
              <a:t>animals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>
                <a:solidFill>
                  <a:srgbClr val="990055"/>
                </a:solidFill>
              </a:rPr>
              <a:t>2</a:t>
            </a:r>
            <a:r>
              <a:rPr lang="en-US" sz="2400" dirty="0">
                <a:solidFill>
                  <a:srgbClr val="999999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669900"/>
                </a:solidFill>
              </a:rPr>
              <a:t>"Elephant"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System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/>
              <a:t>out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println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/>
              <a:t>animals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999999"/>
                </a:solidFill>
              </a:rPr>
              <a:t>}</a:t>
            </a:r>
            <a:endParaRPr lang="ar-JO" sz="2400" dirty="0"/>
          </a:p>
        </p:txBody>
      </p:sp>
      <p:sp>
        <p:nvSpPr>
          <p:cNvPr id="4" name="Rectangle 3"/>
          <p:cNvSpPr/>
          <p:nvPr/>
        </p:nvSpPr>
        <p:spPr>
          <a:xfrm>
            <a:off x="4572000" y="576495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/>
              <a:t># Output</a:t>
            </a:r>
          </a:p>
          <a:p>
            <a:r>
              <a:rPr lang="en-US" sz="2000" b="1" dirty="0"/>
              <a:t>[Lion, Tiger, Cat, Dog]</a:t>
            </a:r>
          </a:p>
          <a:p>
            <a:r>
              <a:rPr lang="en-US" sz="2000" b="1" dirty="0"/>
              <a:t>[Lion, Tiger, Elephant, Cat, Dog]</a:t>
            </a:r>
            <a:endParaRPr lang="ar-JO" sz="2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1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143000"/>
          </a:xfrm>
        </p:spPr>
        <p:txBody>
          <a:bodyPr/>
          <a:lstStyle/>
          <a:p>
            <a:r>
              <a:rPr lang="en-US" dirty="0"/>
              <a:t>Exercise 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800" dirty="0" smtClean="0"/>
              <a:t>Find </a:t>
            </a:r>
            <a:r>
              <a:rPr lang="en-US" sz="2800" dirty="0"/>
              <a:t>the output for the following code:</a:t>
            </a:r>
            <a:br>
              <a:rPr lang="en-US" sz="2800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77AA"/>
                </a:solidFill>
              </a:rPr>
              <a:t>public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77AA"/>
                </a:solidFill>
              </a:rPr>
              <a:t>static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7AA"/>
                </a:solidFill>
              </a:rPr>
              <a:t>void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DD4A68"/>
                </a:solidFill>
              </a:rPr>
              <a:t>main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/>
              <a:t>String</a:t>
            </a:r>
            <a:r>
              <a:rPr lang="en-US" sz="2400" dirty="0">
                <a:solidFill>
                  <a:srgbClr val="999999"/>
                </a:solidFill>
              </a:rPr>
              <a:t>[]</a:t>
            </a:r>
            <a:r>
              <a:rPr lang="en-US" sz="2400" dirty="0"/>
              <a:t> args</a:t>
            </a:r>
            <a:r>
              <a:rPr lang="en-US" sz="2400" dirty="0">
                <a:solidFill>
                  <a:srgbClr val="999999"/>
                </a:solidFill>
              </a:rPr>
              <a:t>)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99999"/>
                </a:solidFill>
              </a:rPr>
              <a:t>{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/>
              <a:t>ArrayList </a:t>
            </a:r>
            <a:r>
              <a:rPr lang="en-US" sz="2400" dirty="0" smtClean="0">
                <a:solidFill>
                  <a:srgbClr val="999999"/>
                </a:solidFill>
              </a:rPr>
              <a:t>&lt;</a:t>
            </a:r>
            <a:r>
              <a:rPr lang="en-US" sz="2400" dirty="0" smtClean="0"/>
              <a:t>String</a:t>
            </a:r>
            <a:r>
              <a:rPr lang="en-US" sz="2400" dirty="0">
                <a:solidFill>
                  <a:srgbClr val="999999"/>
                </a:solidFill>
              </a:rPr>
              <a:t>&gt;</a:t>
            </a:r>
            <a:r>
              <a:rPr lang="en-US" sz="2400" dirty="0"/>
              <a:t> </a:t>
            </a:r>
            <a:r>
              <a:rPr lang="en-US" sz="2400" dirty="0" smtClean="0"/>
              <a:t>a1</a:t>
            </a:r>
            <a:r>
              <a:rPr lang="en-US" sz="2400" dirty="0" smtClean="0">
                <a:solidFill>
                  <a:srgbClr val="A67F59"/>
                </a:solidFill>
              </a:rPr>
              <a:t>=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77AA"/>
                </a:solidFill>
              </a:rPr>
              <a:t>new</a:t>
            </a:r>
            <a:r>
              <a:rPr lang="en-US" sz="2400" dirty="0"/>
              <a:t> ArrayList</a:t>
            </a:r>
            <a:r>
              <a:rPr lang="en-US" sz="2400" dirty="0">
                <a:solidFill>
                  <a:srgbClr val="999999"/>
                </a:solidFill>
              </a:rPr>
              <a:t>&lt;&gt;();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a1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>
                <a:solidFill>
                  <a:srgbClr val="669900"/>
                </a:solidFill>
              </a:rPr>
              <a:t>“AA"</a:t>
            </a:r>
            <a:r>
              <a:rPr lang="en-US" sz="2400" dirty="0" smtClean="0">
                <a:solidFill>
                  <a:srgbClr val="999999"/>
                </a:solidFill>
              </a:rPr>
              <a:t>);</a:t>
            </a:r>
            <a:r>
              <a:rPr lang="en-US" sz="2400" dirty="0" smtClean="0"/>
              <a:t> </a:t>
            </a:r>
          </a:p>
          <a:p>
            <a:pPr marL="400050" lvl="1" indent="0">
              <a:buNone/>
            </a:pPr>
            <a:r>
              <a:rPr lang="en-US" sz="2400" dirty="0" smtClean="0"/>
              <a:t>a1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>
                <a:solidFill>
                  <a:srgbClr val="669900"/>
                </a:solidFill>
              </a:rPr>
              <a:t>“SS"</a:t>
            </a:r>
            <a:r>
              <a:rPr lang="en-US" sz="2400" dirty="0" smtClean="0">
                <a:solidFill>
                  <a:srgbClr val="999999"/>
                </a:solidFill>
              </a:rPr>
              <a:t>);</a:t>
            </a:r>
            <a:r>
              <a:rPr lang="en-US" sz="2400" dirty="0" smtClean="0"/>
              <a:t> </a:t>
            </a:r>
          </a:p>
          <a:p>
            <a:pPr marL="400050" lvl="1" indent="0">
              <a:buNone/>
            </a:pPr>
            <a:r>
              <a:rPr lang="en-US" sz="2400" dirty="0" smtClean="0"/>
              <a:t>a1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>
                <a:solidFill>
                  <a:srgbClr val="669900"/>
                </a:solidFill>
              </a:rPr>
              <a:t>“TT"</a:t>
            </a:r>
            <a:r>
              <a:rPr lang="en-US" sz="2400" dirty="0" smtClean="0">
                <a:solidFill>
                  <a:srgbClr val="999999"/>
                </a:solidFill>
              </a:rPr>
              <a:t>);</a:t>
            </a:r>
            <a:r>
              <a:rPr lang="en-US" sz="2400" dirty="0" smtClean="0"/>
              <a:t> </a:t>
            </a:r>
          </a:p>
          <a:p>
            <a:pPr marL="400050" lvl="1" indent="0">
              <a:buNone/>
            </a:pPr>
            <a:r>
              <a:rPr lang="en-US" sz="2400" dirty="0" smtClean="0"/>
              <a:t>a1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>
                <a:solidFill>
                  <a:srgbClr val="669900"/>
                </a:solidFill>
              </a:rPr>
              <a:t>“WW"</a:t>
            </a:r>
            <a:r>
              <a:rPr lang="en-US" sz="2400" dirty="0" smtClean="0">
                <a:solidFill>
                  <a:srgbClr val="999999"/>
                </a:solidFill>
              </a:rPr>
              <a:t>);</a:t>
            </a:r>
            <a:r>
              <a:rPr lang="en-US" sz="2400" dirty="0" smtClean="0"/>
              <a:t> </a:t>
            </a:r>
          </a:p>
          <a:p>
            <a:pPr marL="400050" lvl="1" indent="0">
              <a:buNone/>
            </a:pPr>
            <a:r>
              <a:rPr lang="en-US" sz="2400" dirty="0" err="1" smtClean="0"/>
              <a:t>System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/>
              <a:t>out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println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/>
              <a:t>a1</a:t>
            </a:r>
            <a:r>
              <a:rPr lang="en-US" sz="2400" dirty="0" smtClean="0">
                <a:solidFill>
                  <a:srgbClr val="999999"/>
                </a:solidFill>
              </a:rPr>
              <a:t>);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rgbClr val="708090"/>
              </a:solidFill>
            </a:endParaRPr>
          </a:p>
          <a:p>
            <a:pPr marL="400050" lvl="1" indent="0">
              <a:buNone/>
            </a:pPr>
            <a:r>
              <a:rPr lang="en-US" sz="2400" dirty="0" smtClean="0"/>
              <a:t>a1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add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>
                <a:solidFill>
                  <a:srgbClr val="990055"/>
                </a:solidFill>
              </a:rPr>
              <a:t>2</a:t>
            </a:r>
            <a:r>
              <a:rPr lang="en-US" sz="2400" dirty="0">
                <a:solidFill>
                  <a:srgbClr val="999999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669900"/>
                </a:solidFill>
              </a:rPr>
              <a:t>“HH"</a:t>
            </a:r>
            <a:r>
              <a:rPr lang="en-US" sz="2400" dirty="0" smtClean="0">
                <a:solidFill>
                  <a:srgbClr val="999999"/>
                </a:solidFill>
              </a:rPr>
              <a:t>);</a:t>
            </a:r>
            <a:r>
              <a:rPr lang="en-US" sz="2400" dirty="0" smtClean="0"/>
              <a:t> </a:t>
            </a:r>
          </a:p>
          <a:p>
            <a:pPr marL="400050" lvl="1" indent="0">
              <a:buNone/>
            </a:pPr>
            <a:r>
              <a:rPr lang="en-US" sz="2400" dirty="0" err="1" smtClean="0"/>
              <a:t>System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/>
              <a:t>out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println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/>
              <a:t>a1</a:t>
            </a:r>
            <a:r>
              <a:rPr lang="en-US" sz="2400" dirty="0" smtClean="0">
                <a:solidFill>
                  <a:srgbClr val="999999"/>
                </a:solidFill>
              </a:rPr>
              <a:t>);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999999"/>
                </a:solidFill>
              </a:rPr>
              <a:t>}</a:t>
            </a:r>
            <a:endParaRPr lang="ar-JO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7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0655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2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229600" cy="58655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/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</a:p>
          <a:p>
            <a:pPr marL="400050" lvl="1" indent="0">
              <a:buNone/>
            </a:pPr>
            <a:r>
              <a:rPr lang="en-US" sz="3100" dirty="0"/>
              <a:t>ArrayList </a:t>
            </a:r>
            <a:r>
              <a:rPr lang="en-US" sz="3100" dirty="0" smtClean="0">
                <a:solidFill>
                  <a:srgbClr val="999999"/>
                </a:solidFill>
              </a:rPr>
              <a:t>&lt;</a:t>
            </a:r>
            <a:r>
              <a:rPr lang="en-US" sz="3100" dirty="0"/>
              <a:t>Integer</a:t>
            </a:r>
            <a:r>
              <a:rPr lang="en-US" sz="3100" dirty="0">
                <a:solidFill>
                  <a:srgbClr val="999999"/>
                </a:solidFill>
              </a:rPr>
              <a:t>&gt;</a:t>
            </a:r>
            <a:r>
              <a:rPr lang="en-US" sz="3100" dirty="0"/>
              <a:t> </a:t>
            </a:r>
            <a:r>
              <a:rPr lang="en-US" sz="3100" dirty="0" smtClean="0"/>
              <a:t> PN1 </a:t>
            </a:r>
            <a:r>
              <a:rPr lang="en-US" sz="3100" dirty="0" smtClean="0">
                <a:solidFill>
                  <a:srgbClr val="A67F59"/>
                </a:solidFill>
              </a:rPr>
              <a:t>=</a:t>
            </a:r>
            <a:r>
              <a:rPr lang="en-US" sz="3100" dirty="0" smtClean="0"/>
              <a:t> </a:t>
            </a:r>
            <a:r>
              <a:rPr lang="en-US" sz="3100" dirty="0">
                <a:solidFill>
                  <a:srgbClr val="0077AA"/>
                </a:solidFill>
              </a:rPr>
              <a:t>new</a:t>
            </a:r>
            <a:r>
              <a:rPr lang="en-US" sz="3100" dirty="0"/>
              <a:t> ArrayList</a:t>
            </a:r>
            <a:r>
              <a:rPr lang="en-US" sz="3100" dirty="0">
                <a:solidFill>
                  <a:srgbClr val="999999"/>
                </a:solidFill>
              </a:rPr>
              <a:t>&lt;&gt;();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2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3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5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7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11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>
              <a:solidFill>
                <a:srgbClr val="708090"/>
              </a:solidFill>
            </a:endParaRPr>
          </a:p>
          <a:p>
            <a:pPr marL="400050" lvl="1" indent="0">
              <a:buNone/>
            </a:pPr>
            <a:r>
              <a:rPr lang="en-US" sz="3100" dirty="0"/>
              <a:t>ArrayList </a:t>
            </a:r>
            <a:r>
              <a:rPr lang="en-US" sz="3100" dirty="0" smtClean="0">
                <a:solidFill>
                  <a:srgbClr val="999999"/>
                </a:solidFill>
              </a:rPr>
              <a:t>&lt;</a:t>
            </a:r>
            <a:r>
              <a:rPr lang="en-US" sz="3100" dirty="0" smtClean="0"/>
              <a:t>Integer</a:t>
            </a:r>
            <a:r>
              <a:rPr lang="en-US" sz="3100" dirty="0">
                <a:solidFill>
                  <a:srgbClr val="999999"/>
                </a:solidFill>
              </a:rPr>
              <a:t>&gt;</a:t>
            </a:r>
            <a:r>
              <a:rPr lang="en-US" sz="3100" dirty="0"/>
              <a:t> </a:t>
            </a:r>
            <a:r>
              <a:rPr lang="en-US" sz="3100" dirty="0" smtClean="0"/>
              <a:t>PN2</a:t>
            </a:r>
            <a:r>
              <a:rPr lang="en-US" sz="3100" dirty="0" smtClean="0">
                <a:solidFill>
                  <a:srgbClr val="A67F59"/>
                </a:solidFill>
              </a:rPr>
              <a:t>=</a:t>
            </a:r>
            <a:r>
              <a:rPr lang="en-US" sz="3100" dirty="0" smtClean="0"/>
              <a:t> </a:t>
            </a:r>
            <a:r>
              <a:rPr lang="en-US" sz="3100" dirty="0">
                <a:solidFill>
                  <a:srgbClr val="0077AA"/>
                </a:solidFill>
              </a:rPr>
              <a:t>new</a:t>
            </a:r>
            <a:r>
              <a:rPr lang="en-US" sz="3100" dirty="0"/>
              <a:t> ArrayList</a:t>
            </a:r>
            <a:r>
              <a:rPr lang="en-US" sz="3100" dirty="0" smtClean="0">
                <a:solidFill>
                  <a:srgbClr val="999999"/>
                </a:solidFill>
              </a:rPr>
              <a:t>&lt;&gt;(</a:t>
            </a:r>
            <a:r>
              <a:rPr lang="en-US" sz="3100" dirty="0" smtClean="0"/>
              <a:t>PN1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/>
              <a:t>ArrayList </a:t>
            </a:r>
            <a:r>
              <a:rPr lang="en-US" sz="3100" dirty="0" smtClean="0">
                <a:solidFill>
                  <a:srgbClr val="999999"/>
                </a:solidFill>
              </a:rPr>
              <a:t>&lt;</a:t>
            </a:r>
            <a:r>
              <a:rPr lang="en-US" sz="3100" dirty="0" smtClean="0"/>
              <a:t>Integer</a:t>
            </a:r>
            <a:r>
              <a:rPr lang="en-US" sz="3100" dirty="0">
                <a:solidFill>
                  <a:srgbClr val="999999"/>
                </a:solidFill>
              </a:rPr>
              <a:t>&gt;</a:t>
            </a:r>
            <a:r>
              <a:rPr lang="en-US" sz="3100" dirty="0"/>
              <a:t> </a:t>
            </a:r>
            <a:r>
              <a:rPr lang="en-US" sz="3100" dirty="0" smtClean="0"/>
              <a:t>PN3</a:t>
            </a:r>
            <a:r>
              <a:rPr lang="en-US" sz="3100" dirty="0" smtClean="0">
                <a:solidFill>
                  <a:srgbClr val="A67F59"/>
                </a:solidFill>
              </a:rPr>
              <a:t>=</a:t>
            </a:r>
            <a:r>
              <a:rPr lang="en-US" sz="3100" dirty="0" smtClean="0"/>
              <a:t> </a:t>
            </a:r>
            <a:r>
              <a:rPr lang="en-US" sz="3100" dirty="0">
                <a:solidFill>
                  <a:srgbClr val="0077AA"/>
                </a:solidFill>
              </a:rPr>
              <a:t>new</a:t>
            </a:r>
            <a:r>
              <a:rPr lang="en-US" sz="3100" dirty="0"/>
              <a:t> ArrayList</a:t>
            </a:r>
            <a:r>
              <a:rPr lang="en-US" sz="3100" dirty="0">
                <a:solidFill>
                  <a:srgbClr val="999999"/>
                </a:solidFill>
              </a:rPr>
              <a:t>&lt;&gt;();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13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17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19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23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29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PN2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addAll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PN3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System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/>
              <a:t>out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PN2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endParaRPr lang="ar-JO" dirty="0"/>
          </a:p>
        </p:txBody>
      </p:sp>
      <p:sp>
        <p:nvSpPr>
          <p:cNvPr id="4" name="Rectangle 3"/>
          <p:cNvSpPr/>
          <p:nvPr/>
        </p:nvSpPr>
        <p:spPr>
          <a:xfrm>
            <a:off x="4139952" y="580526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# Output</a:t>
            </a:r>
          </a:p>
          <a:p>
            <a:r>
              <a:rPr lang="en-US" sz="2400" b="1" dirty="0"/>
              <a:t>[2, 3, 5, 7, 11, 13, 17, 19, 23, 29]</a:t>
            </a:r>
            <a:endParaRPr lang="ar-JO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 </a:t>
            </a:r>
            <a:r>
              <a:rPr lang="en-US" dirty="0" smtClean="0"/>
              <a:t>2</a:t>
            </a:r>
            <a:br>
              <a:rPr lang="en-US" dirty="0" smtClean="0"/>
            </a:br>
            <a:r>
              <a:rPr lang="en-US" sz="3100" dirty="0"/>
              <a:t>Find the output for the following code:</a:t>
            </a:r>
            <a:br>
              <a:rPr lang="en-US" sz="3100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229600" cy="58655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/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</a:p>
          <a:p>
            <a:pPr marL="400050" lvl="1" indent="0">
              <a:buNone/>
            </a:pPr>
            <a:r>
              <a:rPr lang="en-US" sz="3100" dirty="0"/>
              <a:t>ArrayList </a:t>
            </a:r>
            <a:r>
              <a:rPr lang="en-US" sz="3100" dirty="0" smtClean="0">
                <a:solidFill>
                  <a:srgbClr val="999999"/>
                </a:solidFill>
              </a:rPr>
              <a:t>&lt;</a:t>
            </a:r>
            <a:r>
              <a:rPr lang="en-US" sz="3100" dirty="0"/>
              <a:t>Integer</a:t>
            </a:r>
            <a:r>
              <a:rPr lang="en-US" sz="3100" dirty="0">
                <a:solidFill>
                  <a:srgbClr val="999999"/>
                </a:solidFill>
              </a:rPr>
              <a:t>&gt;</a:t>
            </a:r>
            <a:r>
              <a:rPr lang="en-US" sz="3100" dirty="0"/>
              <a:t> </a:t>
            </a:r>
            <a:r>
              <a:rPr lang="en-US" sz="3100" dirty="0" smtClean="0"/>
              <a:t> nums1</a:t>
            </a:r>
            <a:r>
              <a:rPr lang="en-US" sz="3100" dirty="0" smtClean="0">
                <a:solidFill>
                  <a:srgbClr val="A67F59"/>
                </a:solidFill>
              </a:rPr>
              <a:t>=</a:t>
            </a:r>
            <a:r>
              <a:rPr lang="en-US" sz="3100" dirty="0" smtClean="0"/>
              <a:t> </a:t>
            </a:r>
            <a:r>
              <a:rPr lang="en-US" sz="3100" dirty="0">
                <a:solidFill>
                  <a:srgbClr val="0077AA"/>
                </a:solidFill>
              </a:rPr>
              <a:t>new</a:t>
            </a:r>
            <a:r>
              <a:rPr lang="en-US" sz="3100" dirty="0"/>
              <a:t> ArrayList</a:t>
            </a:r>
            <a:r>
              <a:rPr lang="en-US" sz="3100" dirty="0">
                <a:solidFill>
                  <a:srgbClr val="999999"/>
                </a:solidFill>
              </a:rPr>
              <a:t>&lt;&gt;();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nums1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20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nums1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30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nums1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50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nums1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70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nums1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101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>
              <a:solidFill>
                <a:srgbClr val="708090"/>
              </a:solidFill>
            </a:endParaRPr>
          </a:p>
          <a:p>
            <a:pPr marL="400050" lvl="1" indent="0">
              <a:buNone/>
            </a:pPr>
            <a:r>
              <a:rPr lang="en-US" sz="3100" dirty="0"/>
              <a:t>ArrayList </a:t>
            </a:r>
            <a:r>
              <a:rPr lang="en-US" sz="3100" dirty="0" smtClean="0">
                <a:solidFill>
                  <a:srgbClr val="999999"/>
                </a:solidFill>
              </a:rPr>
              <a:t>&lt;</a:t>
            </a:r>
            <a:r>
              <a:rPr lang="en-US" sz="3100" dirty="0" smtClean="0"/>
              <a:t>Integer</a:t>
            </a:r>
            <a:r>
              <a:rPr lang="en-US" sz="3100" dirty="0">
                <a:solidFill>
                  <a:srgbClr val="999999"/>
                </a:solidFill>
              </a:rPr>
              <a:t>&gt;</a:t>
            </a:r>
            <a:r>
              <a:rPr lang="en-US" sz="3100" dirty="0"/>
              <a:t> </a:t>
            </a:r>
            <a:r>
              <a:rPr lang="en-US" sz="3100" dirty="0" smtClean="0"/>
              <a:t>nums2</a:t>
            </a:r>
            <a:r>
              <a:rPr lang="en-US" sz="3100" dirty="0" smtClean="0">
                <a:solidFill>
                  <a:srgbClr val="A67F59"/>
                </a:solidFill>
              </a:rPr>
              <a:t>=</a:t>
            </a:r>
            <a:r>
              <a:rPr lang="en-US" sz="3100" dirty="0" smtClean="0"/>
              <a:t> </a:t>
            </a:r>
            <a:r>
              <a:rPr lang="en-US" sz="3100" dirty="0">
                <a:solidFill>
                  <a:srgbClr val="0077AA"/>
                </a:solidFill>
              </a:rPr>
              <a:t>new</a:t>
            </a:r>
            <a:r>
              <a:rPr lang="en-US" sz="3100" dirty="0"/>
              <a:t> </a:t>
            </a:r>
            <a:r>
              <a:rPr lang="en-US" sz="3100" dirty="0" err="1"/>
              <a:t>ArrayList</a:t>
            </a:r>
            <a:r>
              <a:rPr lang="en-US" sz="3100" dirty="0" smtClean="0">
                <a:solidFill>
                  <a:srgbClr val="999999"/>
                </a:solidFill>
              </a:rPr>
              <a:t>&lt;&gt;(</a:t>
            </a:r>
            <a:r>
              <a:rPr lang="en-US" sz="3100" dirty="0"/>
              <a:t>nums1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/>
              <a:t>ArrayList </a:t>
            </a:r>
            <a:r>
              <a:rPr lang="en-US" sz="3100" dirty="0" smtClean="0">
                <a:solidFill>
                  <a:srgbClr val="999999"/>
                </a:solidFill>
              </a:rPr>
              <a:t>&lt;</a:t>
            </a:r>
            <a:r>
              <a:rPr lang="en-US" sz="3100" dirty="0" smtClean="0"/>
              <a:t>Integer</a:t>
            </a:r>
            <a:r>
              <a:rPr lang="en-US" sz="3100" dirty="0">
                <a:solidFill>
                  <a:srgbClr val="999999"/>
                </a:solidFill>
              </a:rPr>
              <a:t>&gt;</a:t>
            </a:r>
            <a:r>
              <a:rPr lang="en-US" sz="3100" dirty="0"/>
              <a:t> </a:t>
            </a:r>
            <a:r>
              <a:rPr lang="en-US" sz="3100" dirty="0" smtClean="0"/>
              <a:t>nums3</a:t>
            </a:r>
            <a:r>
              <a:rPr lang="en-US" sz="3100" dirty="0" smtClean="0">
                <a:solidFill>
                  <a:srgbClr val="A67F59"/>
                </a:solidFill>
              </a:rPr>
              <a:t>=</a:t>
            </a:r>
            <a:r>
              <a:rPr lang="en-US" sz="3100" dirty="0" smtClean="0"/>
              <a:t> </a:t>
            </a:r>
            <a:r>
              <a:rPr lang="en-US" sz="3100" dirty="0">
                <a:solidFill>
                  <a:srgbClr val="0077AA"/>
                </a:solidFill>
              </a:rPr>
              <a:t>new</a:t>
            </a:r>
            <a:r>
              <a:rPr lang="en-US" sz="3100" dirty="0"/>
              <a:t> ArrayList</a:t>
            </a:r>
            <a:r>
              <a:rPr lang="en-US" sz="3100" dirty="0">
                <a:solidFill>
                  <a:srgbClr val="999999"/>
                </a:solidFill>
              </a:rPr>
              <a:t>&lt;&gt;();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nums3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130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nums3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170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nums3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190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nums3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230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/>
              <a:t>nums3 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290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nums2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addAll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/>
              <a:t>nums3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err="1" smtClean="0"/>
              <a:t>System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/>
              <a:t>out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/>
              <a:t>nums2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endParaRPr lang="ar-J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6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0655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3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/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pPr marL="400050" lvl="1" indent="0">
              <a:buNone/>
            </a:pPr>
            <a:r>
              <a:rPr lang="en-US" sz="3100" dirty="0"/>
              <a:t>ArrayList </a:t>
            </a:r>
            <a:r>
              <a:rPr lang="en-US" sz="3100" dirty="0" smtClean="0">
                <a:solidFill>
                  <a:srgbClr val="999999"/>
                </a:solidFill>
              </a:rPr>
              <a:t>&lt;</a:t>
            </a:r>
            <a:r>
              <a:rPr lang="en-US" sz="3100" dirty="0" smtClean="0"/>
              <a:t>String</a:t>
            </a:r>
            <a:r>
              <a:rPr lang="en-US" sz="3100" dirty="0">
                <a:solidFill>
                  <a:srgbClr val="999999"/>
                </a:solidFill>
              </a:rPr>
              <a:t>&gt;</a:t>
            </a:r>
            <a:r>
              <a:rPr lang="en-US" sz="3100" dirty="0"/>
              <a:t> </a:t>
            </a:r>
            <a:r>
              <a:rPr lang="en-US" sz="3100" dirty="0" smtClean="0"/>
              <a:t>top </a:t>
            </a:r>
            <a:r>
              <a:rPr lang="en-US" sz="3100" dirty="0">
                <a:solidFill>
                  <a:srgbClr val="A67F59"/>
                </a:solidFill>
              </a:rPr>
              <a:t>=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0077AA"/>
                </a:solidFill>
              </a:rPr>
              <a:t>new</a:t>
            </a:r>
            <a:r>
              <a:rPr lang="en-US" sz="3100" dirty="0"/>
              <a:t> ArrayList</a:t>
            </a:r>
            <a:r>
              <a:rPr lang="en-US" sz="3100" dirty="0">
                <a:solidFill>
                  <a:srgbClr val="999999"/>
                </a:solidFill>
              </a:rPr>
              <a:t>&lt;&gt;();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System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/>
              <a:t>out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println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"Is the </a:t>
            </a:r>
            <a:r>
              <a:rPr lang="en-US" sz="3100" dirty="0" smtClean="0">
                <a:solidFill>
                  <a:srgbClr val="669900"/>
                </a:solidFill>
              </a:rPr>
              <a:t>top </a:t>
            </a:r>
            <a:r>
              <a:rPr lang="en-US" sz="3100" dirty="0">
                <a:solidFill>
                  <a:srgbClr val="669900"/>
                </a:solidFill>
              </a:rPr>
              <a:t>list empty? : "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+</a:t>
            </a:r>
            <a:r>
              <a:rPr lang="en-US" sz="3100" dirty="0"/>
              <a:t> </a:t>
            </a: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isEmpty</a:t>
            </a:r>
            <a:r>
              <a:rPr lang="en-US" sz="3100" dirty="0" smtClean="0">
                <a:solidFill>
                  <a:srgbClr val="999999"/>
                </a:solidFill>
              </a:rPr>
              <a:t>());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"Google"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"Apple"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"Microsoft"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"Amazon"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"Facebook"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System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/>
              <a:t>out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669900"/>
                </a:solidFill>
              </a:rPr>
              <a:t>“The </a:t>
            </a:r>
            <a:r>
              <a:rPr lang="en-US" sz="3100" dirty="0">
                <a:solidFill>
                  <a:srgbClr val="669900"/>
                </a:solidFill>
              </a:rPr>
              <a:t>top "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+</a:t>
            </a:r>
            <a:r>
              <a:rPr lang="en-US" sz="3100" dirty="0"/>
              <a:t> </a:t>
            </a: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size</a:t>
            </a:r>
            <a:r>
              <a:rPr lang="en-US" sz="3100" dirty="0">
                <a:solidFill>
                  <a:srgbClr val="999999"/>
                </a:solidFill>
              </a:rPr>
              <a:t>()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+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669900"/>
                </a:solidFill>
              </a:rPr>
              <a:t>" companies in the world"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System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/>
              <a:t>out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  <a:endParaRPr lang="en-US" sz="3100" dirty="0" smtClean="0">
              <a:solidFill>
                <a:srgbClr val="708090"/>
              </a:solidFill>
            </a:endParaRPr>
          </a:p>
          <a:p>
            <a:pPr marL="400050" lvl="1" indent="0">
              <a:buNone/>
            </a:pPr>
            <a:r>
              <a:rPr lang="en-US" sz="3100" dirty="0" smtClean="0"/>
              <a:t>String </a:t>
            </a:r>
            <a:r>
              <a:rPr lang="en-US" sz="3100" dirty="0"/>
              <a:t>bestCompany </a:t>
            </a:r>
            <a:r>
              <a:rPr lang="en-US" sz="3100" dirty="0">
                <a:solidFill>
                  <a:srgbClr val="A67F59"/>
                </a:solidFill>
              </a:rPr>
              <a:t>=</a:t>
            </a:r>
            <a:r>
              <a:rPr lang="en-US" sz="3100" dirty="0"/>
              <a:t> </a:t>
            </a: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get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0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String </a:t>
            </a:r>
            <a:r>
              <a:rPr lang="en-US" sz="3100" dirty="0"/>
              <a:t>secondBestCompany </a:t>
            </a:r>
            <a:r>
              <a:rPr lang="en-US" sz="3100" dirty="0">
                <a:solidFill>
                  <a:srgbClr val="A67F59"/>
                </a:solidFill>
              </a:rPr>
              <a:t>=</a:t>
            </a:r>
            <a:r>
              <a:rPr lang="en-US" sz="3100" dirty="0"/>
              <a:t> </a:t>
            </a: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get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String </a:t>
            </a:r>
            <a:r>
              <a:rPr lang="en-US" sz="3100" dirty="0"/>
              <a:t>lastCompany </a:t>
            </a:r>
            <a:r>
              <a:rPr lang="en-US" sz="3100" dirty="0">
                <a:solidFill>
                  <a:srgbClr val="A67F59"/>
                </a:solidFill>
              </a:rPr>
              <a:t>=</a:t>
            </a:r>
            <a:r>
              <a:rPr lang="en-US" sz="3100" dirty="0"/>
              <a:t> </a:t>
            </a:r>
            <a:r>
              <a:rPr lang="en-US" sz="3100" dirty="0" smtClean="0"/>
              <a:t>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get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err="1" smtClean="0"/>
              <a:t>top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size</a:t>
            </a:r>
            <a:r>
              <a:rPr lang="en-US" sz="3100" dirty="0">
                <a:solidFill>
                  <a:srgbClr val="999999"/>
                </a:solidFill>
              </a:rPr>
              <a:t>()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-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990055"/>
                </a:solidFill>
              </a:rPr>
              <a:t>1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System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/>
              <a:t>out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println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"Best Company: "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+</a:t>
            </a:r>
            <a:r>
              <a:rPr lang="en-US" sz="3100" dirty="0"/>
              <a:t> bestCompany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System</a:t>
            </a:r>
            <a:r>
              <a:rPr lang="en-US" sz="3100" dirty="0">
                <a:solidFill>
                  <a:srgbClr val="999999"/>
                </a:solidFill>
              </a:rPr>
              <a:t>.</a:t>
            </a:r>
            <a:r>
              <a:rPr lang="en-US" sz="3100" dirty="0"/>
              <a:t>out</a:t>
            </a:r>
            <a:r>
              <a:rPr lang="en-US" sz="3100" dirty="0">
                <a:solidFill>
                  <a:srgbClr val="999999"/>
                </a:solidFill>
              </a:rPr>
              <a:t>.</a:t>
            </a:r>
            <a:r>
              <a:rPr lang="en-US" sz="3100" dirty="0">
                <a:solidFill>
                  <a:srgbClr val="DD4A68"/>
                </a:solidFill>
              </a:rPr>
              <a:t>println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"Second Best Company: "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+</a:t>
            </a:r>
            <a:r>
              <a:rPr lang="en-US" sz="3100" dirty="0"/>
              <a:t> secondBestCompany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System</a:t>
            </a:r>
            <a:r>
              <a:rPr lang="en-US" sz="3100" dirty="0">
                <a:solidFill>
                  <a:srgbClr val="999999"/>
                </a:solidFill>
              </a:rPr>
              <a:t>.</a:t>
            </a:r>
            <a:r>
              <a:rPr lang="en-US" sz="3100" dirty="0"/>
              <a:t>out</a:t>
            </a:r>
            <a:r>
              <a:rPr lang="en-US" sz="3100" dirty="0">
                <a:solidFill>
                  <a:srgbClr val="999999"/>
                </a:solidFill>
              </a:rPr>
              <a:t>.</a:t>
            </a:r>
            <a:r>
              <a:rPr lang="en-US" sz="3100" dirty="0">
                <a:solidFill>
                  <a:srgbClr val="DD4A68"/>
                </a:solidFill>
              </a:rPr>
              <a:t>println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"Last Company in the list: "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+</a:t>
            </a:r>
            <a:r>
              <a:rPr lang="en-US" sz="3100" dirty="0"/>
              <a:t> lastCompany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>
              <a:solidFill>
                <a:srgbClr val="708090"/>
              </a:solidFill>
            </a:endParaRPr>
          </a:p>
          <a:p>
            <a:pPr marL="400050" lvl="1" indent="0">
              <a:buNone/>
            </a:pPr>
            <a:r>
              <a:rPr lang="en-US" sz="3100" dirty="0" smtClean="0"/>
              <a:t> top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set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4</a:t>
            </a:r>
            <a:r>
              <a:rPr lang="en-US" sz="3100" dirty="0">
                <a:solidFill>
                  <a:srgbClr val="999999"/>
                </a:solidFill>
              </a:rPr>
              <a:t>,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669900"/>
                </a:solidFill>
              </a:rPr>
              <a:t>"Walmart"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System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/>
              <a:t>out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println</a:t>
            </a:r>
            <a:r>
              <a:rPr lang="en-US" sz="3100" dirty="0">
                <a:solidFill>
                  <a:srgbClr val="999999"/>
                </a:solidFill>
              </a:rPr>
              <a:t>(</a:t>
            </a:r>
            <a:r>
              <a:rPr lang="en-US" sz="3100" dirty="0">
                <a:solidFill>
                  <a:srgbClr val="669900"/>
                </a:solidFill>
              </a:rPr>
              <a:t>"Modified top companies list: "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+</a:t>
            </a:r>
            <a:r>
              <a:rPr lang="en-US" sz="3100" dirty="0"/>
              <a:t> </a:t>
            </a:r>
            <a:r>
              <a:rPr lang="en-US" sz="3100" dirty="0" smtClean="0"/>
              <a:t>top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r>
              <a:rPr lang="en-US" dirty="0">
                <a:solidFill>
                  <a:srgbClr val="999999"/>
                </a:solidFill>
              </a:rPr>
              <a:t>}</a:t>
            </a:r>
            <a:endParaRPr lang="ar-J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3</a:t>
            </a:r>
            <a:r>
              <a:rPr lang="en-US" dirty="0" smtClean="0">
                <a:solidFill>
                  <a:srgbClr val="708090"/>
                </a:solidFill>
              </a:rPr>
              <a:t> </a:t>
            </a:r>
            <a:r>
              <a:rPr lang="en-US" dirty="0">
                <a:solidFill>
                  <a:srgbClr val="708090"/>
                </a:solidFill>
              </a:rPr>
              <a:t>Output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Is </a:t>
            </a:r>
            <a:r>
              <a:rPr lang="en-US" sz="2800" dirty="0"/>
              <a:t>the </a:t>
            </a:r>
            <a:r>
              <a:rPr lang="en-US" sz="2800" dirty="0" smtClean="0"/>
              <a:t>top </a:t>
            </a:r>
            <a:r>
              <a:rPr lang="en-US" sz="2800" dirty="0"/>
              <a:t>list empty? : true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top 5 companies in the world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[</a:t>
            </a:r>
            <a:r>
              <a:rPr lang="en-US" sz="2800" dirty="0"/>
              <a:t>Google, Apple, Microsoft, Amazon, Facebook]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Best </a:t>
            </a:r>
            <a:r>
              <a:rPr lang="en-US" sz="2800" dirty="0"/>
              <a:t>Company: Google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Second </a:t>
            </a:r>
            <a:r>
              <a:rPr lang="en-US" sz="2800" dirty="0"/>
              <a:t>Best Company: Apple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Last </a:t>
            </a:r>
            <a:r>
              <a:rPr lang="en-US" sz="2800" dirty="0"/>
              <a:t>Company in the list: Facebook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Modified </a:t>
            </a:r>
            <a:r>
              <a:rPr lang="en-US" sz="2800" dirty="0"/>
              <a:t>top companies list: </a:t>
            </a:r>
            <a:r>
              <a:rPr lang="en-US" sz="2800" dirty="0" smtClean="0"/>
              <a:t>[</a:t>
            </a:r>
            <a:r>
              <a:rPr lang="en-US" sz="2800" dirty="0"/>
              <a:t>Google, Apple, Microsoft, Amazon, </a:t>
            </a:r>
            <a:r>
              <a:rPr lang="en-US" sz="2800" dirty="0" err="1"/>
              <a:t>Walmart</a:t>
            </a:r>
            <a:r>
              <a:rPr lang="en-US" sz="2800" dirty="0"/>
              <a:t>]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0655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675E47"/>
                </a:solidFill>
              </a:rPr>
              <a:t>Exercise </a:t>
            </a:r>
            <a:r>
              <a:rPr lang="en-US" dirty="0" smtClean="0">
                <a:solidFill>
                  <a:srgbClr val="675E47"/>
                </a:solidFill>
              </a:rPr>
              <a:t>3</a:t>
            </a:r>
            <a:r>
              <a:rPr lang="en-US" dirty="0">
                <a:solidFill>
                  <a:srgbClr val="675E47"/>
                </a:solidFill>
              </a:rPr>
              <a:t/>
            </a:r>
            <a:br>
              <a:rPr lang="en-US" dirty="0">
                <a:solidFill>
                  <a:srgbClr val="675E47"/>
                </a:solidFill>
              </a:rPr>
            </a:br>
            <a:r>
              <a:rPr lang="en-US" sz="3100" dirty="0">
                <a:solidFill>
                  <a:srgbClr val="675E47"/>
                </a:solidFill>
              </a:rPr>
              <a:t>Find the output for the following code: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/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pPr marL="400050" lvl="1" indent="0">
              <a:buNone/>
            </a:pPr>
            <a:r>
              <a:rPr lang="en-US" sz="3100" dirty="0"/>
              <a:t>ArrayList </a:t>
            </a:r>
            <a:r>
              <a:rPr lang="en-US" sz="3100" dirty="0" smtClean="0">
                <a:solidFill>
                  <a:srgbClr val="999999"/>
                </a:solidFill>
              </a:rPr>
              <a:t>&lt;</a:t>
            </a:r>
            <a:r>
              <a:rPr lang="en-US" sz="3100" dirty="0" smtClean="0"/>
              <a:t>String</a:t>
            </a:r>
            <a:r>
              <a:rPr lang="en-US" sz="3100" dirty="0">
                <a:solidFill>
                  <a:srgbClr val="999999"/>
                </a:solidFill>
              </a:rPr>
              <a:t>&gt;</a:t>
            </a:r>
            <a:r>
              <a:rPr lang="en-US" sz="3100" dirty="0"/>
              <a:t> </a:t>
            </a:r>
            <a:r>
              <a:rPr lang="en-US" sz="3100" dirty="0" smtClean="0"/>
              <a:t>t1 </a:t>
            </a:r>
            <a:r>
              <a:rPr lang="en-US" sz="3100" dirty="0">
                <a:solidFill>
                  <a:srgbClr val="A67F59"/>
                </a:solidFill>
              </a:rPr>
              <a:t>=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0077AA"/>
                </a:solidFill>
              </a:rPr>
              <a:t>new</a:t>
            </a:r>
            <a:r>
              <a:rPr lang="en-US" sz="3100" dirty="0"/>
              <a:t> ArrayList</a:t>
            </a:r>
            <a:r>
              <a:rPr lang="en-US" sz="3100" dirty="0">
                <a:solidFill>
                  <a:srgbClr val="999999"/>
                </a:solidFill>
              </a:rPr>
              <a:t>&lt;&gt;();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err="1" smtClean="0"/>
              <a:t>System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/>
              <a:t>out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isEmpty</a:t>
            </a:r>
            <a:r>
              <a:rPr lang="en-US" sz="3100" dirty="0" smtClean="0">
                <a:solidFill>
                  <a:srgbClr val="999999"/>
                </a:solidFill>
              </a:rPr>
              <a:t>());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669900"/>
                </a:solidFill>
              </a:rPr>
              <a:t>“AA"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669900"/>
                </a:solidFill>
              </a:rPr>
              <a:t>“WW"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669900"/>
                </a:solidFill>
              </a:rPr>
              <a:t>“TT"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669900"/>
                </a:solidFill>
              </a:rPr>
              <a:t>“FF"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add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669900"/>
                </a:solidFill>
              </a:rPr>
              <a:t>“HH"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err="1" smtClean="0"/>
              <a:t>System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/>
              <a:t>out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size</a:t>
            </a:r>
            <a:r>
              <a:rPr lang="en-US" sz="3100" dirty="0" smtClean="0">
                <a:solidFill>
                  <a:srgbClr val="999999"/>
                </a:solidFill>
              </a:rPr>
              <a:t>());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err="1" smtClean="0"/>
              <a:t>System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/>
              <a:t>out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  <a:endParaRPr lang="en-US" sz="3100" dirty="0" smtClean="0">
              <a:solidFill>
                <a:srgbClr val="708090"/>
              </a:solidFill>
            </a:endParaRPr>
          </a:p>
          <a:p>
            <a:pPr marL="400050" lvl="1" indent="0">
              <a:buNone/>
            </a:pPr>
            <a:r>
              <a:rPr lang="en-US" sz="3100" dirty="0" smtClean="0"/>
              <a:t>String b </a:t>
            </a:r>
            <a:r>
              <a:rPr lang="en-US" sz="3100" dirty="0">
                <a:solidFill>
                  <a:srgbClr val="A67F59"/>
                </a:solidFill>
              </a:rPr>
              <a:t>=</a:t>
            </a:r>
            <a:r>
              <a:rPr lang="en-US" sz="3100" dirty="0"/>
              <a:t> 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get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0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String s </a:t>
            </a:r>
            <a:r>
              <a:rPr lang="en-US" sz="3100" dirty="0">
                <a:solidFill>
                  <a:srgbClr val="A67F59"/>
                </a:solidFill>
              </a:rPr>
              <a:t>=</a:t>
            </a:r>
            <a:r>
              <a:rPr lang="en-US" sz="3100" dirty="0"/>
              <a:t> 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get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1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smtClean="0"/>
              <a:t>String l </a:t>
            </a:r>
            <a:r>
              <a:rPr lang="en-US" sz="3100" dirty="0">
                <a:solidFill>
                  <a:srgbClr val="A67F59"/>
                </a:solidFill>
              </a:rPr>
              <a:t>=</a:t>
            </a:r>
            <a:r>
              <a:rPr lang="en-US" sz="3100" dirty="0"/>
              <a:t> </a:t>
            </a:r>
            <a:r>
              <a:rPr lang="en-US" sz="3100" dirty="0" smtClean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get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/>
              <a:t>t1</a:t>
            </a:r>
            <a:r>
              <a:rPr lang="en-US" sz="3100" dirty="0" smtClean="0">
                <a:solidFill>
                  <a:srgbClr val="999999"/>
                </a:solidFill>
              </a:rPr>
              <a:t>.</a:t>
            </a:r>
            <a:r>
              <a:rPr lang="en-US" sz="3100" dirty="0" smtClean="0">
                <a:solidFill>
                  <a:srgbClr val="DD4A68"/>
                </a:solidFill>
              </a:rPr>
              <a:t>size</a:t>
            </a:r>
            <a:r>
              <a:rPr lang="en-US" sz="3100" dirty="0">
                <a:solidFill>
                  <a:srgbClr val="999999"/>
                </a:solidFill>
              </a:rPr>
              <a:t>()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A67F59"/>
                </a:solidFill>
              </a:rPr>
              <a:t>-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990055"/>
                </a:solidFill>
              </a:rPr>
              <a:t>1</a:t>
            </a:r>
            <a:r>
              <a:rPr lang="en-US" sz="3100" dirty="0">
                <a:solidFill>
                  <a:srgbClr val="999999"/>
                </a:solidFill>
              </a:rPr>
              <a:t>);</a:t>
            </a:r>
            <a:r>
              <a:rPr lang="en-US" sz="3100" dirty="0"/>
              <a:t> </a:t>
            </a:r>
            <a:endParaRPr lang="en-US" sz="3100" dirty="0" smtClean="0"/>
          </a:p>
          <a:p>
            <a:pPr marL="400050" lvl="1" indent="0">
              <a:buNone/>
            </a:pPr>
            <a:r>
              <a:rPr lang="en-US" sz="3100" dirty="0" err="1" smtClean="0"/>
              <a:t>System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/>
              <a:t>out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b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err="1" smtClean="0"/>
              <a:t>System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/>
              <a:t>out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s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err="1" smtClean="0"/>
              <a:t>System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/>
              <a:t>out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l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  <a:endParaRPr lang="en-US" sz="3100" dirty="0" smtClean="0">
              <a:solidFill>
                <a:srgbClr val="708090"/>
              </a:solidFill>
            </a:endParaRPr>
          </a:p>
          <a:p>
            <a:pPr marL="400050" lvl="1" indent="0">
              <a:buNone/>
            </a:pPr>
            <a:r>
              <a:rPr lang="en-US" sz="3100" dirty="0" smtClean="0"/>
              <a:t> </a:t>
            </a:r>
            <a:r>
              <a:rPr lang="en-US" sz="3100" dirty="0"/>
              <a:t>t1 </a:t>
            </a:r>
            <a:r>
              <a:rPr lang="en-US" sz="3100" dirty="0" smtClean="0">
                <a:solidFill>
                  <a:srgbClr val="DD4A68"/>
                </a:solidFill>
              </a:rPr>
              <a:t>set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>
                <a:solidFill>
                  <a:srgbClr val="990055"/>
                </a:solidFill>
              </a:rPr>
              <a:t>4</a:t>
            </a:r>
            <a:r>
              <a:rPr lang="en-US" sz="3100" dirty="0">
                <a:solidFill>
                  <a:srgbClr val="999999"/>
                </a:solidFill>
              </a:rPr>
              <a:t>,</a:t>
            </a:r>
            <a:r>
              <a:rPr lang="en-US" sz="3100" dirty="0"/>
              <a:t> </a:t>
            </a:r>
            <a:r>
              <a:rPr lang="en-US" sz="3100" dirty="0" smtClean="0">
                <a:solidFill>
                  <a:srgbClr val="669900"/>
                </a:solidFill>
              </a:rPr>
              <a:t>“GG"</a:t>
            </a:r>
            <a:r>
              <a:rPr lang="en-US" sz="3100" dirty="0" smtClean="0">
                <a:solidFill>
                  <a:srgbClr val="999999"/>
                </a:solidFill>
              </a:rPr>
              <a:t>);</a:t>
            </a:r>
            <a:r>
              <a:rPr lang="en-US" sz="3100" dirty="0" smtClean="0"/>
              <a:t> </a:t>
            </a:r>
          </a:p>
          <a:p>
            <a:pPr marL="400050" lvl="1" indent="0">
              <a:buNone/>
            </a:pPr>
            <a:r>
              <a:rPr lang="en-US" sz="3100" dirty="0" err="1" smtClean="0"/>
              <a:t>System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/>
              <a:t>out</a:t>
            </a:r>
            <a:r>
              <a:rPr lang="en-US" sz="3100" dirty="0" err="1" smtClean="0">
                <a:solidFill>
                  <a:srgbClr val="999999"/>
                </a:solidFill>
              </a:rPr>
              <a:t>.</a:t>
            </a:r>
            <a:r>
              <a:rPr lang="en-US" sz="3100" dirty="0" err="1" smtClean="0">
                <a:solidFill>
                  <a:srgbClr val="DD4A68"/>
                </a:solidFill>
              </a:rPr>
              <a:t>println</a:t>
            </a:r>
            <a:r>
              <a:rPr lang="en-US" sz="3100" dirty="0" smtClean="0">
                <a:solidFill>
                  <a:srgbClr val="999999"/>
                </a:solidFill>
              </a:rPr>
              <a:t>(</a:t>
            </a:r>
            <a:r>
              <a:rPr lang="en-US" sz="3100" dirty="0" smtClean="0"/>
              <a:t>t1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r>
              <a:rPr lang="en-US" dirty="0">
                <a:solidFill>
                  <a:srgbClr val="999999"/>
                </a:solidFill>
              </a:rPr>
              <a:t>}</a:t>
            </a:r>
            <a:endParaRPr lang="ar-J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3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altLang="en-US" sz="2800" dirty="0"/>
              <a:t>Is a linear collection of entries in which entries may be added, removed, and searched for without restrictions</a:t>
            </a:r>
            <a:r>
              <a:rPr lang="en-GB" altLang="en-US" sz="2800" dirty="0" smtClean="0"/>
              <a:t>.</a:t>
            </a:r>
          </a:p>
          <a:p>
            <a:r>
              <a:rPr lang="en-GB" altLang="en-US" sz="2800" b="1" dirty="0"/>
              <a:t>Unordered </a:t>
            </a:r>
            <a:r>
              <a:rPr lang="en-GB" altLang="en-US" sz="2800" b="1" dirty="0" smtClean="0"/>
              <a:t>list main operations:</a:t>
            </a:r>
          </a:p>
          <a:p>
            <a:pPr lvl="1"/>
            <a:r>
              <a:rPr lang="en-US" sz="2600" b="1" dirty="0" smtClean="0"/>
              <a:t>Add:</a:t>
            </a:r>
            <a:r>
              <a:rPr lang="en-US" sz="2600" dirty="0" smtClean="0"/>
              <a:t> </a:t>
            </a:r>
            <a:r>
              <a:rPr lang="en-US" sz="2600" dirty="0"/>
              <a:t>add new entry to the end of the list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b="1" dirty="0"/>
              <a:t>Remove</a:t>
            </a:r>
            <a:r>
              <a:rPr lang="en-US" sz="2600" dirty="0"/>
              <a:t>: remove specific element from unordered list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b="1" dirty="0"/>
              <a:t>Search(</a:t>
            </a:r>
            <a:r>
              <a:rPr lang="en-GB" sz="2600" b="1" dirty="0"/>
              <a:t>Sequential Search</a:t>
            </a:r>
            <a:r>
              <a:rPr lang="en-US" sz="2600" b="1" dirty="0"/>
              <a:t>): </a:t>
            </a:r>
            <a:r>
              <a:rPr lang="en-US" sz="2600" dirty="0"/>
              <a:t>Since the list is unordered, the only way to conduct the search is to look at every element in the sequence. If a match is found, the operation returns true, otherwise it returns false.</a:t>
            </a:r>
            <a:endParaRPr lang="ar-JO" sz="2600" dirty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GB" altLang="en-US" sz="2800" b="1" dirty="0" smtClean="0"/>
          </a:p>
          <a:p>
            <a:endParaRPr lang="en-GB" altLang="en-US" sz="2800" b="1" dirty="0" smtClean="0"/>
          </a:p>
          <a:p>
            <a:pPr lvl="1"/>
            <a:endParaRPr lang="en-GB" altLang="en-US" sz="2600" dirty="0" smtClean="0"/>
          </a:p>
          <a:p>
            <a:endParaRPr lang="en-GB" altLang="en-US" sz="2800" dirty="0"/>
          </a:p>
          <a:p>
            <a:endParaRPr lang="en-GB" altLang="en-US" sz="28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75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0655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4 part 1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18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77AA"/>
                </a:solidFill>
              </a:rPr>
              <a:t>public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7AA"/>
                </a:solidFill>
              </a:rPr>
              <a:t>static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7AA"/>
                </a:solidFill>
              </a:rPr>
              <a:t>void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DD4A68"/>
                </a:solidFill>
              </a:rPr>
              <a:t>main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/>
              <a:t>String</a:t>
            </a:r>
            <a:r>
              <a:rPr lang="en-US" sz="2600" dirty="0">
                <a:solidFill>
                  <a:srgbClr val="999999"/>
                </a:solidFill>
              </a:rPr>
              <a:t>[]</a:t>
            </a:r>
            <a:r>
              <a:rPr lang="en-US" sz="2600" dirty="0"/>
              <a:t> args</a:t>
            </a:r>
            <a:r>
              <a:rPr lang="en-US" sz="2600" dirty="0">
                <a:solidFill>
                  <a:srgbClr val="999999"/>
                </a:solidFill>
              </a:rPr>
              <a:t>)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999999"/>
                </a:solidFill>
              </a:rPr>
              <a:t>{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ArrayList </a:t>
            </a:r>
            <a:r>
              <a:rPr lang="en-US" sz="2600" dirty="0" smtClean="0">
                <a:solidFill>
                  <a:srgbClr val="999999"/>
                </a:solidFill>
              </a:rPr>
              <a:t>&lt;</a:t>
            </a:r>
            <a:r>
              <a:rPr lang="en-US" sz="2600" dirty="0" smtClean="0"/>
              <a:t>String</a:t>
            </a:r>
            <a:r>
              <a:rPr lang="en-US" sz="2600" dirty="0">
                <a:solidFill>
                  <a:srgbClr val="999999"/>
                </a:solidFill>
              </a:rPr>
              <a:t>&gt;</a:t>
            </a:r>
            <a:r>
              <a:rPr lang="en-US" sz="2600" dirty="0"/>
              <a:t> programmingLanguages </a:t>
            </a:r>
            <a:r>
              <a:rPr lang="en-US" sz="2600" dirty="0">
                <a:solidFill>
                  <a:srgbClr val="A67F59"/>
                </a:solidFill>
              </a:rPr>
              <a:t>=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7AA"/>
                </a:solidFill>
              </a:rPr>
              <a:t>new</a:t>
            </a:r>
            <a:r>
              <a:rPr lang="en-US" sz="2600" dirty="0"/>
              <a:t> ArrayList</a:t>
            </a:r>
            <a:r>
              <a:rPr lang="en-US" sz="2600" dirty="0">
                <a:solidFill>
                  <a:srgbClr val="999999"/>
                </a:solidFill>
              </a:rPr>
              <a:t>&lt;&gt;();</a:t>
            </a:r>
            <a:r>
              <a:rPr lang="en-US" sz="2600" dirty="0"/>
              <a:t> </a:t>
            </a:r>
            <a:r>
              <a:rPr lang="en-US" sz="2600" dirty="0" err="1"/>
              <a:t>programmingLanguages</a:t>
            </a:r>
            <a:r>
              <a:rPr lang="en-US" sz="2600" dirty="0" err="1">
                <a:solidFill>
                  <a:srgbClr val="999999"/>
                </a:solidFill>
              </a:rPr>
              <a:t>.</a:t>
            </a:r>
            <a:r>
              <a:rPr lang="en-US" sz="2600" dirty="0" err="1">
                <a:solidFill>
                  <a:srgbClr val="DD4A68"/>
                </a:solidFill>
              </a:rPr>
              <a:t>add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"C"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programmingLanguages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>
                <a:solidFill>
                  <a:srgbClr val="DD4A68"/>
                </a:solidFill>
              </a:rPr>
              <a:t>add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"C++"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programmingLanguages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>
                <a:solidFill>
                  <a:srgbClr val="DD4A68"/>
                </a:solidFill>
              </a:rPr>
              <a:t>add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"Java"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programmingLanguages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>
                <a:solidFill>
                  <a:srgbClr val="DD4A68"/>
                </a:solidFill>
              </a:rPr>
              <a:t>add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"Kotlin"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programmingLanguages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>
                <a:solidFill>
                  <a:srgbClr val="DD4A68"/>
                </a:solidFill>
              </a:rPr>
              <a:t>add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"Python</a:t>
            </a:r>
            <a:r>
              <a:rPr lang="en-US" sz="2600" dirty="0" smtClean="0">
                <a:solidFill>
                  <a:srgbClr val="669900"/>
                </a:solidFill>
              </a:rPr>
              <a:t>"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600" dirty="0" err="1" smtClean="0"/>
              <a:t>programmingLanguages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>
                <a:solidFill>
                  <a:srgbClr val="DD4A68"/>
                </a:solidFill>
              </a:rPr>
              <a:t>add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"Perl"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programmingLanguages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>
                <a:solidFill>
                  <a:srgbClr val="DD4A68"/>
                </a:solidFill>
              </a:rPr>
              <a:t>add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"Ruby"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System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/>
              <a:t>out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println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"Initial List: "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A67F59"/>
                </a:solidFill>
              </a:rPr>
              <a:t>+</a:t>
            </a:r>
            <a:r>
              <a:rPr lang="en-US" sz="2600" dirty="0"/>
              <a:t> programmingLanguages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r>
              <a:rPr lang="en-US" sz="2600" dirty="0" smtClean="0"/>
              <a:t>programmingLanguages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remove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990055"/>
                </a:solidFill>
              </a:rPr>
              <a:t>5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System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/>
              <a:t>out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println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>
                <a:solidFill>
                  <a:srgbClr val="669900"/>
                </a:solidFill>
              </a:rPr>
              <a:t>"After remove(5): "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A67F59"/>
                </a:solidFill>
              </a:rPr>
              <a:t>+</a:t>
            </a:r>
            <a:r>
              <a:rPr lang="en-US" sz="2600" dirty="0"/>
              <a:t> programmingLanguages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>
              <a:solidFill>
                <a:srgbClr val="708090"/>
              </a:solidFill>
            </a:endParaRPr>
          </a:p>
          <a:p>
            <a:pPr marL="0" indent="0">
              <a:buNone/>
            </a:pPr>
            <a:endParaRPr lang="ar-J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4 part 2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1330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7AA"/>
                </a:solidFill>
              </a:rPr>
              <a:t>boolean</a:t>
            </a:r>
            <a:r>
              <a:rPr lang="en-US" dirty="0"/>
              <a:t> isRemoved </a:t>
            </a:r>
            <a:r>
              <a:rPr lang="en-US" dirty="0">
                <a:solidFill>
                  <a:srgbClr val="A67F59"/>
                </a:solidFill>
              </a:rPr>
              <a:t>=</a:t>
            </a:r>
            <a:r>
              <a:rPr lang="en-US" dirty="0"/>
              <a:t> programmingLanguages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remove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"Kotlin"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System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/>
              <a:t>out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println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"After </a:t>
            </a:r>
            <a:r>
              <a:rPr lang="en-US" dirty="0" smtClean="0">
                <a:solidFill>
                  <a:srgbClr val="669900"/>
                </a:solidFill>
              </a:rPr>
              <a:t>remove(</a:t>
            </a:r>
            <a:r>
              <a:rPr lang="en-US" dirty="0" err="1" smtClean="0">
                <a:solidFill>
                  <a:srgbClr val="669900"/>
                </a:solidFill>
              </a:rPr>
              <a:t>Kotlin</a:t>
            </a:r>
            <a:r>
              <a:rPr lang="en-US" dirty="0" smtClean="0">
                <a:solidFill>
                  <a:srgbClr val="669900"/>
                </a:solidFill>
              </a:rPr>
              <a:t>): </a:t>
            </a:r>
            <a:r>
              <a:rPr lang="en-US" dirty="0">
                <a:solidFill>
                  <a:srgbClr val="669900"/>
                </a:solidFill>
              </a:rPr>
              <a:t>"</a:t>
            </a:r>
            <a:r>
              <a:rPr lang="en-US" dirty="0"/>
              <a:t> </a:t>
            </a:r>
            <a:r>
              <a:rPr lang="en-US" dirty="0">
                <a:solidFill>
                  <a:srgbClr val="A67F59"/>
                </a:solidFill>
              </a:rPr>
              <a:t>+</a:t>
            </a:r>
            <a:r>
              <a:rPr lang="en-US" dirty="0"/>
              <a:t> programmingLanguages</a:t>
            </a:r>
            <a:endParaRPr lang="en-US" dirty="0">
              <a:solidFill>
                <a:srgbClr val="999999"/>
              </a:solidFill>
            </a:endParaRPr>
          </a:p>
          <a:p>
            <a:pPr marL="0" indent="0">
              <a:buNone/>
            </a:pPr>
            <a:r>
              <a:rPr lang="en-US" dirty="0"/>
              <a:t>ArrayList 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/>
              <a:t>String</a:t>
            </a:r>
            <a:r>
              <a:rPr lang="en-US" dirty="0">
                <a:solidFill>
                  <a:srgbClr val="999999"/>
                </a:solidFill>
              </a:rPr>
              <a:t>&gt;</a:t>
            </a:r>
            <a:r>
              <a:rPr lang="en-US" dirty="0"/>
              <a:t> scriptingLanguages </a:t>
            </a:r>
            <a:r>
              <a:rPr lang="en-US" dirty="0">
                <a:solidFill>
                  <a:srgbClr val="A67F59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new</a:t>
            </a:r>
            <a:r>
              <a:rPr lang="en-US" dirty="0"/>
              <a:t> ArrayList</a:t>
            </a:r>
            <a:r>
              <a:rPr lang="en-US" dirty="0">
                <a:solidFill>
                  <a:srgbClr val="999999"/>
                </a:solidFill>
              </a:rPr>
              <a:t>&lt;&gt;();</a:t>
            </a:r>
            <a:r>
              <a:rPr lang="en-US" dirty="0"/>
              <a:t> scriptingLanguages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"Python"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scriptingLanguages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"Ruby"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scriptingLanguages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"Perl"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programmingLanguages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removeAll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/>
              <a:t>scriptingLanguages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System.out.println("After </a:t>
            </a:r>
            <a:r>
              <a:rPr lang="en-US" dirty="0" err="1"/>
              <a:t>removeAll</a:t>
            </a:r>
            <a:r>
              <a:rPr lang="en-US" dirty="0"/>
              <a:t>(</a:t>
            </a:r>
            <a:r>
              <a:rPr lang="en-US" dirty="0" err="1"/>
              <a:t>scriptingLanguages</a:t>
            </a:r>
            <a:r>
              <a:rPr lang="en-US" dirty="0" smtClean="0"/>
              <a:t>):“ +</a:t>
            </a:r>
            <a:r>
              <a:rPr lang="en-US" dirty="0"/>
              <a:t>programmingLanguages); </a:t>
            </a:r>
          </a:p>
          <a:p>
            <a:pPr marL="0" indent="0">
              <a:buNone/>
            </a:pPr>
            <a:r>
              <a:rPr lang="en-US" dirty="0"/>
              <a:t>programmingLanguages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clear</a:t>
            </a:r>
            <a:r>
              <a:rPr lang="en-US" dirty="0">
                <a:solidFill>
                  <a:srgbClr val="999999"/>
                </a:solidFill>
              </a:rPr>
              <a:t>();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System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/>
              <a:t>out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println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"After clear(): "</a:t>
            </a:r>
            <a:r>
              <a:rPr lang="en-US" dirty="0"/>
              <a:t> </a:t>
            </a:r>
            <a:r>
              <a:rPr lang="en-US" dirty="0">
                <a:solidFill>
                  <a:srgbClr val="A67F59"/>
                </a:solidFill>
              </a:rPr>
              <a:t>+</a:t>
            </a:r>
            <a:r>
              <a:rPr lang="en-US" dirty="0"/>
              <a:t> programmingLanguages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}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2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  <a:r>
              <a:rPr lang="en-US" dirty="0" smtClean="0">
                <a:solidFill>
                  <a:srgbClr val="708090"/>
                </a:solidFill>
              </a:rPr>
              <a:t> </a:t>
            </a:r>
            <a:r>
              <a:rPr lang="en-US" dirty="0">
                <a:solidFill>
                  <a:srgbClr val="708090"/>
                </a:solidFill>
              </a:rPr>
              <a:t>Output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Initial </a:t>
            </a:r>
            <a:r>
              <a:rPr lang="en-US" sz="2400" dirty="0"/>
              <a:t>List: </a:t>
            </a:r>
            <a:r>
              <a:rPr lang="en-US" sz="2400" dirty="0">
                <a:solidFill>
                  <a:srgbClr val="999999"/>
                </a:solidFill>
              </a:rPr>
              <a:t>[</a:t>
            </a:r>
            <a:r>
              <a:rPr lang="en-US" sz="2400" dirty="0"/>
              <a:t>C, C++, Java, Kotlin, Python, Perl, Ruby</a:t>
            </a:r>
            <a:r>
              <a:rPr lang="en-US" sz="2400" dirty="0">
                <a:solidFill>
                  <a:srgbClr val="999999"/>
                </a:solidFill>
              </a:rPr>
              <a:t>]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After </a:t>
            </a:r>
            <a:r>
              <a:rPr lang="en-US" sz="2400" dirty="0"/>
              <a:t>remove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990055"/>
                </a:solidFill>
              </a:rPr>
              <a:t>5</a:t>
            </a:r>
            <a:r>
              <a:rPr lang="en-US" sz="2400" dirty="0">
                <a:solidFill>
                  <a:srgbClr val="999999"/>
                </a:solidFill>
              </a:rPr>
              <a:t>)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999999"/>
                </a:solidFill>
              </a:rPr>
              <a:t>[</a:t>
            </a:r>
            <a:r>
              <a:rPr lang="en-US" sz="2400" dirty="0"/>
              <a:t>C, C++, Java, Kotlin, Python, Ruby</a:t>
            </a:r>
            <a:r>
              <a:rPr lang="en-US" sz="2400" dirty="0">
                <a:solidFill>
                  <a:srgbClr val="999999"/>
                </a:solidFill>
              </a:rPr>
              <a:t>]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After </a:t>
            </a:r>
            <a:r>
              <a:rPr lang="en-US" sz="2400" dirty="0"/>
              <a:t>remove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"Kotlin"</a:t>
            </a:r>
            <a:r>
              <a:rPr lang="en-US" sz="2400" dirty="0">
                <a:solidFill>
                  <a:srgbClr val="999999"/>
                </a:solidFill>
              </a:rPr>
              <a:t>)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999999"/>
                </a:solidFill>
              </a:rPr>
              <a:t>[</a:t>
            </a:r>
            <a:r>
              <a:rPr lang="en-US" sz="2400" dirty="0"/>
              <a:t>C, C++, Java, Python, Ruby</a:t>
            </a:r>
            <a:r>
              <a:rPr lang="en-US" sz="2400" dirty="0">
                <a:solidFill>
                  <a:srgbClr val="999999"/>
                </a:solidFill>
              </a:rPr>
              <a:t>]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After </a:t>
            </a:r>
            <a:r>
              <a:rPr lang="en-US" sz="2400" dirty="0"/>
              <a:t>removeAll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/>
              <a:t>scriptingLanguages</a:t>
            </a:r>
            <a:r>
              <a:rPr lang="en-US" sz="2400" dirty="0">
                <a:solidFill>
                  <a:srgbClr val="999999"/>
                </a:solidFill>
              </a:rPr>
              <a:t>)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999999"/>
                </a:solidFill>
              </a:rPr>
              <a:t>[</a:t>
            </a:r>
            <a:r>
              <a:rPr lang="en-US" sz="2400" dirty="0"/>
              <a:t>C, C++, Java</a:t>
            </a:r>
            <a:r>
              <a:rPr lang="en-US" sz="2400" dirty="0">
                <a:solidFill>
                  <a:srgbClr val="999999"/>
                </a:solidFill>
              </a:rPr>
              <a:t>]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After </a:t>
            </a:r>
            <a:r>
              <a:rPr lang="en-US" sz="2400" dirty="0"/>
              <a:t>clear</a:t>
            </a:r>
            <a:r>
              <a:rPr lang="en-US" sz="2400" dirty="0">
                <a:solidFill>
                  <a:srgbClr val="999999"/>
                </a:solidFill>
              </a:rPr>
              <a:t>()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999999"/>
                </a:solidFill>
              </a:rPr>
              <a:t>[]</a:t>
            </a:r>
            <a:endParaRPr lang="ar-JO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0655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675E47"/>
                </a:solidFill>
              </a:rPr>
              <a:t>Exercise </a:t>
            </a:r>
            <a:r>
              <a:rPr lang="en-US" dirty="0" smtClean="0">
                <a:solidFill>
                  <a:srgbClr val="675E47"/>
                </a:solidFill>
              </a:rPr>
              <a:t>4</a:t>
            </a:r>
            <a:r>
              <a:rPr lang="en-US" dirty="0">
                <a:solidFill>
                  <a:srgbClr val="675E47"/>
                </a:solidFill>
              </a:rPr>
              <a:t/>
            </a:r>
            <a:br>
              <a:rPr lang="en-US" dirty="0">
                <a:solidFill>
                  <a:srgbClr val="675E47"/>
                </a:solidFill>
              </a:rPr>
            </a:br>
            <a:r>
              <a:rPr lang="en-US" sz="3100" dirty="0">
                <a:solidFill>
                  <a:srgbClr val="675E47"/>
                </a:solidFill>
              </a:rPr>
              <a:t>Find the output for the following code: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77AA"/>
                </a:solidFill>
              </a:rPr>
              <a:t>public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7AA"/>
                </a:solidFill>
              </a:rPr>
              <a:t>static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7AA"/>
                </a:solidFill>
              </a:rPr>
              <a:t>void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DD4A68"/>
                </a:solidFill>
              </a:rPr>
              <a:t>main</a:t>
            </a:r>
            <a:r>
              <a:rPr lang="en-US" sz="2600" dirty="0">
                <a:solidFill>
                  <a:srgbClr val="999999"/>
                </a:solidFill>
              </a:rPr>
              <a:t>(</a:t>
            </a:r>
            <a:r>
              <a:rPr lang="en-US" sz="2600" dirty="0"/>
              <a:t>String</a:t>
            </a:r>
            <a:r>
              <a:rPr lang="en-US" sz="2600" dirty="0">
                <a:solidFill>
                  <a:srgbClr val="999999"/>
                </a:solidFill>
              </a:rPr>
              <a:t>[]</a:t>
            </a:r>
            <a:r>
              <a:rPr lang="en-US" sz="2600" dirty="0"/>
              <a:t> args</a:t>
            </a:r>
            <a:r>
              <a:rPr lang="en-US" sz="2600" dirty="0">
                <a:solidFill>
                  <a:srgbClr val="999999"/>
                </a:solidFill>
              </a:rPr>
              <a:t>)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999999"/>
                </a:solidFill>
              </a:rPr>
              <a:t>{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ArrayList </a:t>
            </a:r>
            <a:r>
              <a:rPr lang="en-US" sz="2600" dirty="0" smtClean="0">
                <a:solidFill>
                  <a:srgbClr val="999999"/>
                </a:solidFill>
              </a:rPr>
              <a:t>&lt;</a:t>
            </a:r>
            <a:r>
              <a:rPr lang="en-US" sz="2600" dirty="0" smtClean="0"/>
              <a:t>String</a:t>
            </a:r>
            <a:r>
              <a:rPr lang="en-US" sz="2600" dirty="0">
                <a:solidFill>
                  <a:srgbClr val="999999"/>
                </a:solidFill>
              </a:rPr>
              <a:t>&gt;</a:t>
            </a:r>
            <a:r>
              <a:rPr lang="en-US" sz="2600" dirty="0"/>
              <a:t> </a:t>
            </a:r>
            <a:r>
              <a:rPr lang="en-US" sz="2600" dirty="0" smtClean="0"/>
              <a:t>p1 </a:t>
            </a:r>
            <a:r>
              <a:rPr lang="en-US" sz="2600" dirty="0">
                <a:solidFill>
                  <a:srgbClr val="A67F59"/>
                </a:solidFill>
              </a:rPr>
              <a:t>=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7AA"/>
                </a:solidFill>
              </a:rPr>
              <a:t>new</a:t>
            </a:r>
            <a:r>
              <a:rPr lang="en-US" sz="2600" dirty="0"/>
              <a:t> ArrayList</a:t>
            </a:r>
            <a:r>
              <a:rPr lang="en-US" sz="2600" dirty="0">
                <a:solidFill>
                  <a:srgbClr val="999999"/>
                </a:solidFill>
              </a:rPr>
              <a:t>&lt;&gt;();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add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669900"/>
                </a:solidFill>
              </a:rPr>
              <a:t>“AA"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add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669900"/>
                </a:solidFill>
              </a:rPr>
              <a:t>“HH"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add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669900"/>
                </a:solidFill>
              </a:rPr>
              <a:t>“JJ"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add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669900"/>
                </a:solidFill>
              </a:rPr>
              <a:t>“KK"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 smtClean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add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669900"/>
                </a:solidFill>
              </a:rPr>
              <a:t>“YY"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2600" dirty="0" smtClean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add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669900"/>
                </a:solidFill>
              </a:rPr>
              <a:t>“PP"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 smtClean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add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669900"/>
                </a:solidFill>
              </a:rPr>
              <a:t>“RR"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 err="1" smtClean="0"/>
              <a:t>System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/>
              <a:t>out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>
                <a:solidFill>
                  <a:srgbClr val="DD4A68"/>
                </a:solidFill>
              </a:rPr>
              <a:t>println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/>
              <a:t> p1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en-US" sz="2600" dirty="0" smtClean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.</a:t>
            </a:r>
            <a:r>
              <a:rPr lang="en-US" sz="2600" dirty="0" smtClean="0">
                <a:solidFill>
                  <a:srgbClr val="DD4A68"/>
                </a:solidFill>
              </a:rPr>
              <a:t>remove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>
                <a:solidFill>
                  <a:srgbClr val="990055"/>
                </a:solidFill>
              </a:rPr>
              <a:t>5</a:t>
            </a:r>
            <a:r>
              <a:rPr lang="en-US" sz="2600" dirty="0">
                <a:solidFill>
                  <a:srgbClr val="999999"/>
                </a:solidFill>
              </a:rPr>
              <a:t>);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System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/>
              <a:t>out</a:t>
            </a:r>
            <a:r>
              <a:rPr lang="en-US" sz="2600" dirty="0" err="1" smtClean="0">
                <a:solidFill>
                  <a:srgbClr val="999999"/>
                </a:solidFill>
              </a:rPr>
              <a:t>.</a:t>
            </a:r>
            <a:r>
              <a:rPr lang="en-US" sz="2600" dirty="0" err="1" smtClean="0">
                <a:solidFill>
                  <a:srgbClr val="DD4A68"/>
                </a:solidFill>
              </a:rPr>
              <a:t>println</a:t>
            </a:r>
            <a:r>
              <a:rPr lang="en-US" sz="2600" dirty="0" smtClean="0">
                <a:solidFill>
                  <a:srgbClr val="999999"/>
                </a:solidFill>
              </a:rPr>
              <a:t>(</a:t>
            </a:r>
            <a:r>
              <a:rPr lang="en-US" sz="2600" dirty="0" smtClean="0"/>
              <a:t>p1</a:t>
            </a:r>
            <a:r>
              <a:rPr lang="en-US" sz="2600" dirty="0" smtClean="0">
                <a:solidFill>
                  <a:srgbClr val="999999"/>
                </a:solidFill>
              </a:rPr>
              <a:t>);</a:t>
            </a:r>
            <a:r>
              <a:rPr lang="en-US" sz="2600" dirty="0" smtClean="0"/>
              <a:t> </a:t>
            </a:r>
            <a:endParaRPr lang="en-US" sz="2600" dirty="0" smtClean="0">
              <a:solidFill>
                <a:srgbClr val="708090"/>
              </a:solidFill>
            </a:endParaRPr>
          </a:p>
          <a:p>
            <a:pPr marL="0" indent="0">
              <a:buNone/>
            </a:pPr>
            <a:endParaRPr lang="ar-J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2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133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7AA"/>
                </a:solidFill>
              </a:rPr>
              <a:t>boolean</a:t>
            </a:r>
            <a:r>
              <a:rPr lang="en-US" dirty="0"/>
              <a:t> isRemoved </a:t>
            </a:r>
            <a:r>
              <a:rPr lang="en-US" dirty="0">
                <a:solidFill>
                  <a:srgbClr val="A67F59"/>
                </a:solidFill>
              </a:rPr>
              <a:t>=</a:t>
            </a:r>
            <a:r>
              <a:rPr lang="en-US" dirty="0"/>
              <a:t> </a:t>
            </a:r>
            <a:r>
              <a:rPr lang="en-US" dirty="0" smtClean="0"/>
              <a:t>p1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remove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“KK"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System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/>
              <a:t>out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println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p1)</a:t>
            </a:r>
            <a:endParaRPr lang="en-US" dirty="0">
              <a:solidFill>
                <a:srgbClr val="999999"/>
              </a:solidFill>
            </a:endParaRPr>
          </a:p>
          <a:p>
            <a:pPr marL="0" indent="0">
              <a:buNone/>
            </a:pPr>
            <a:r>
              <a:rPr lang="en-US" dirty="0"/>
              <a:t>ArrayList 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/>
              <a:t>String</a:t>
            </a:r>
            <a:r>
              <a:rPr lang="en-US" dirty="0">
                <a:solidFill>
                  <a:srgbClr val="999999"/>
                </a:solidFill>
              </a:rPr>
              <a:t>&gt;</a:t>
            </a:r>
            <a:r>
              <a:rPr lang="en-US" dirty="0"/>
              <a:t> </a:t>
            </a:r>
            <a:r>
              <a:rPr lang="en-US" dirty="0" smtClean="0"/>
              <a:t>s1 </a:t>
            </a:r>
            <a:r>
              <a:rPr lang="en-US" dirty="0">
                <a:solidFill>
                  <a:srgbClr val="A67F59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new</a:t>
            </a:r>
            <a:r>
              <a:rPr lang="en-US" dirty="0"/>
              <a:t> ArrayList</a:t>
            </a:r>
            <a:r>
              <a:rPr lang="en-US" dirty="0">
                <a:solidFill>
                  <a:srgbClr val="999999"/>
                </a:solidFill>
              </a:rPr>
              <a:t>&lt;&gt;();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“YY"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“RR"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“PP"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p1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removeAll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s1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(p1);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clear</a:t>
            </a:r>
            <a:r>
              <a:rPr lang="en-US" dirty="0">
                <a:solidFill>
                  <a:srgbClr val="999999"/>
                </a:solidFill>
              </a:rPr>
              <a:t>();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 smtClean="0"/>
              <a:t>System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/>
              <a:t>out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println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p1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r>
              <a:rPr lang="en-US" dirty="0">
                <a:solidFill>
                  <a:srgbClr val="999999"/>
                </a:solidFill>
              </a:rPr>
              <a:t>}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{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999999"/>
                </a:solidFill>
              </a:rPr>
              <a:t>  </a:t>
            </a:r>
            <a:r>
              <a:rPr lang="en-US" dirty="0"/>
              <a:t>    </a:t>
            </a:r>
            <a:r>
              <a:rPr lang="en-US" dirty="0" err="1">
                <a:solidFill>
                  <a:srgbClr val="DD4A68"/>
                </a:solidFill>
              </a:rPr>
              <a:t>ArrayList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&gt;</a:t>
            </a:r>
            <a:r>
              <a:rPr lang="en-US" dirty="0"/>
              <a:t> cars </a:t>
            </a:r>
            <a:r>
              <a:rPr lang="en-US" dirty="0">
                <a:solidFill>
                  <a:srgbClr val="9A6E3A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new</a:t>
            </a:r>
            <a:r>
              <a:rPr lang="en-US" dirty="0"/>
              <a:t> </a:t>
            </a:r>
            <a:r>
              <a:rPr lang="en-US" dirty="0" err="1">
                <a:solidFill>
                  <a:srgbClr val="DD4A68"/>
                </a:solidFill>
              </a:rPr>
              <a:t>ArrayList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&gt;();</a:t>
            </a:r>
            <a:r>
              <a:rPr lang="en-US" dirty="0"/>
              <a:t>    </a:t>
            </a:r>
          </a:p>
          <a:p>
            <a:pPr marL="0" lvl="1" indent="0">
              <a:buNone/>
            </a:pPr>
            <a:r>
              <a:rPr lang="en-US" dirty="0"/>
              <a:t>     </a:t>
            </a:r>
            <a:r>
              <a:rPr lang="en-US" dirty="0" smtClean="0"/>
              <a:t>  </a:t>
            </a:r>
            <a:r>
              <a:rPr lang="en-US" dirty="0" err="1" smtClean="0"/>
              <a:t>cars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"Volvo"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 err="1"/>
              <a:t>cars</a:t>
            </a:r>
            <a:r>
              <a:rPr lang="en-US" dirty="0" err="1">
                <a:solidFill>
                  <a:srgbClr val="999999"/>
                </a:solidFill>
              </a:rPr>
              <a:t>.</a:t>
            </a:r>
            <a:r>
              <a:rPr lang="en-US" dirty="0" err="1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"BMW"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 err="1"/>
              <a:t>cars</a:t>
            </a:r>
            <a:r>
              <a:rPr lang="en-US" dirty="0" err="1">
                <a:solidFill>
                  <a:srgbClr val="999999"/>
                </a:solidFill>
              </a:rPr>
              <a:t>.</a:t>
            </a:r>
            <a:r>
              <a:rPr lang="en-US" dirty="0" err="1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"Ford"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 err="1"/>
              <a:t>cars</a:t>
            </a:r>
            <a:r>
              <a:rPr lang="en-US" dirty="0" err="1">
                <a:solidFill>
                  <a:srgbClr val="999999"/>
                </a:solidFill>
              </a:rPr>
              <a:t>.</a:t>
            </a:r>
            <a:r>
              <a:rPr lang="en-US" dirty="0" err="1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"Mazda"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DD4A68"/>
                </a:solidFill>
              </a:rPr>
              <a:t>String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9A6E3A"/>
                </a:solidFill>
              </a:rPr>
              <a:t>:</a:t>
            </a:r>
            <a:r>
              <a:rPr lang="en-US" dirty="0" smtClean="0"/>
              <a:t> cars</a:t>
            </a:r>
            <a:r>
              <a:rPr lang="en-US" dirty="0" smtClean="0">
                <a:solidFill>
                  <a:srgbClr val="999999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DD4A68"/>
                </a:solidFill>
              </a:rPr>
              <a:t>      </a:t>
            </a:r>
            <a:r>
              <a:rPr lang="en-US" dirty="0" err="1" smtClean="0">
                <a:solidFill>
                  <a:srgbClr val="DD4A68"/>
                </a:solidFill>
              </a:rPr>
              <a:t>System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/>
              <a:t>out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println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x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88224" y="2938164"/>
            <a:ext cx="21602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/>
              <a:t>#Output</a:t>
            </a:r>
          </a:p>
          <a:p>
            <a:pPr algn="ctr"/>
            <a:r>
              <a:rPr lang="en-US" sz="2400" b="1" dirty="0" smtClean="0"/>
              <a:t>Volvo</a:t>
            </a:r>
          </a:p>
          <a:p>
            <a:pPr algn="ctr"/>
            <a:r>
              <a:rPr lang="en-US" sz="2400" b="1" dirty="0" smtClean="0"/>
              <a:t>BMW</a:t>
            </a:r>
            <a:endParaRPr lang="en-US" sz="2400" b="1" dirty="0"/>
          </a:p>
          <a:p>
            <a:pPr algn="ctr"/>
            <a:r>
              <a:rPr lang="en-US" sz="2400" b="1" dirty="0"/>
              <a:t>Ford</a:t>
            </a:r>
          </a:p>
          <a:p>
            <a:pPr algn="ctr"/>
            <a:r>
              <a:rPr lang="en-US" sz="2400" b="1" dirty="0" smtClean="0"/>
              <a:t>Mazda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dirty="0">
                <a:solidFill>
                  <a:srgbClr val="675E47"/>
                </a:solidFill>
              </a:rPr>
              <a:t>Exercise </a:t>
            </a:r>
            <a:r>
              <a:rPr lang="en-US" sz="4100" dirty="0" smtClean="0">
                <a:solidFill>
                  <a:srgbClr val="675E47"/>
                </a:solidFill>
              </a:rPr>
              <a:t>5</a:t>
            </a:r>
            <a:r>
              <a:rPr lang="en-US" sz="4100" dirty="0">
                <a:solidFill>
                  <a:srgbClr val="675E47"/>
                </a:solidFill>
              </a:rPr>
              <a:t/>
            </a:r>
            <a:br>
              <a:rPr lang="en-US" sz="4100" dirty="0">
                <a:solidFill>
                  <a:srgbClr val="675E47"/>
                </a:solidFill>
              </a:rPr>
            </a:br>
            <a:r>
              <a:rPr lang="en-US" sz="2800" dirty="0">
                <a:solidFill>
                  <a:srgbClr val="675E47"/>
                </a:solidFill>
              </a:rPr>
              <a:t>Find the output for the following code: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{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999999"/>
                </a:solidFill>
              </a:rPr>
              <a:t>  </a:t>
            </a:r>
            <a:r>
              <a:rPr lang="en-US" dirty="0"/>
              <a:t>    </a:t>
            </a:r>
            <a:r>
              <a:rPr lang="en-US" dirty="0" err="1">
                <a:solidFill>
                  <a:srgbClr val="DD4A68"/>
                </a:solidFill>
              </a:rPr>
              <a:t>ArrayList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&gt;</a:t>
            </a:r>
            <a:r>
              <a:rPr lang="en-US" dirty="0"/>
              <a:t> </a:t>
            </a:r>
            <a:r>
              <a:rPr lang="en-US" dirty="0" smtClean="0"/>
              <a:t>c1 </a:t>
            </a:r>
            <a:r>
              <a:rPr lang="en-US" dirty="0">
                <a:solidFill>
                  <a:srgbClr val="9A6E3A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new</a:t>
            </a:r>
            <a:r>
              <a:rPr lang="en-US" dirty="0"/>
              <a:t> </a:t>
            </a:r>
            <a:r>
              <a:rPr lang="en-US" dirty="0" err="1">
                <a:solidFill>
                  <a:srgbClr val="DD4A68"/>
                </a:solidFill>
              </a:rPr>
              <a:t>ArrayList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&gt;();</a:t>
            </a:r>
            <a:r>
              <a:rPr lang="en-US" dirty="0"/>
              <a:t>    </a:t>
            </a:r>
          </a:p>
          <a:p>
            <a:pPr marL="0" lvl="1" indent="0">
              <a:buNone/>
            </a:pPr>
            <a:r>
              <a:rPr lang="en-US" dirty="0"/>
              <a:t>     </a:t>
            </a:r>
            <a:r>
              <a:rPr lang="en-US" dirty="0" smtClean="0"/>
              <a:t>  c1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“VV"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c1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“BB"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c1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“FF"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c1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“MM"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DD4A68"/>
                </a:solidFill>
              </a:rPr>
              <a:t>String</a:t>
            </a:r>
            <a:r>
              <a:rPr lang="en-US" dirty="0" smtClean="0"/>
              <a:t> item </a:t>
            </a:r>
            <a:r>
              <a:rPr lang="en-US" dirty="0" smtClean="0">
                <a:solidFill>
                  <a:srgbClr val="9A6E3A"/>
                </a:solidFill>
              </a:rPr>
              <a:t>:</a:t>
            </a:r>
            <a:r>
              <a:rPr lang="en-US" dirty="0" smtClean="0"/>
              <a:t> c1</a:t>
            </a:r>
            <a:r>
              <a:rPr lang="en-US" dirty="0" smtClean="0">
                <a:solidFill>
                  <a:srgbClr val="999999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DD4A68"/>
                </a:solidFill>
              </a:rPr>
              <a:t>      </a:t>
            </a:r>
            <a:r>
              <a:rPr lang="en-US" dirty="0" err="1" smtClean="0">
                <a:solidFill>
                  <a:srgbClr val="DD4A68"/>
                </a:solidFill>
              </a:rPr>
              <a:t>System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/>
              <a:t>out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println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item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999999"/>
                </a:solidFill>
              </a:rPr>
              <a:t> </a:t>
            </a:r>
            <a:r>
              <a:rPr lang="en-US" dirty="0" smtClean="0">
                <a:solidFill>
                  <a:srgbClr val="999999"/>
                </a:solidFill>
              </a:rPr>
              <a:t> </a:t>
            </a:r>
            <a:r>
              <a:rPr lang="en-US" dirty="0" smtClean="0"/>
              <a:t>    </a:t>
            </a:r>
            <a:r>
              <a:rPr lang="en-US" dirty="0" err="1" smtClean="0">
                <a:solidFill>
                  <a:srgbClr val="DD4A68"/>
                </a:solidFill>
              </a:rPr>
              <a:t>ArrayList</a:t>
            </a:r>
            <a:r>
              <a:rPr lang="en-US" dirty="0" smtClean="0">
                <a:solidFill>
                  <a:srgbClr val="999999"/>
                </a:solidFill>
              </a:rPr>
              <a:t>&lt;</a:t>
            </a:r>
            <a:r>
              <a:rPr lang="en-US" dirty="0" smtClean="0">
                <a:solidFill>
                  <a:srgbClr val="DD4A68"/>
                </a:solidFill>
              </a:rPr>
              <a:t>String</a:t>
            </a:r>
            <a:r>
              <a:rPr lang="en-US" dirty="0" smtClean="0">
                <a:solidFill>
                  <a:srgbClr val="999999"/>
                </a:solidFill>
              </a:rPr>
              <a:t>&gt;</a:t>
            </a:r>
            <a:r>
              <a:rPr lang="en-US" dirty="0" smtClean="0"/>
              <a:t> cars </a:t>
            </a:r>
            <a:r>
              <a:rPr lang="en-US" dirty="0" smtClean="0">
                <a:solidFill>
                  <a:srgbClr val="9A6E3A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7AA"/>
                </a:solidFill>
              </a:rPr>
              <a:t>new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DD4A68"/>
                </a:solidFill>
              </a:rPr>
              <a:t>ArrayList</a:t>
            </a:r>
            <a:r>
              <a:rPr lang="en-US" dirty="0" smtClean="0">
                <a:solidFill>
                  <a:srgbClr val="999999"/>
                </a:solidFill>
              </a:rPr>
              <a:t>&lt;</a:t>
            </a:r>
            <a:r>
              <a:rPr lang="en-US" dirty="0" smtClean="0">
                <a:solidFill>
                  <a:srgbClr val="DD4A68"/>
                </a:solidFill>
              </a:rPr>
              <a:t>String</a:t>
            </a:r>
            <a:r>
              <a:rPr lang="en-US" dirty="0" smtClean="0">
                <a:solidFill>
                  <a:srgbClr val="999999"/>
                </a:solidFill>
              </a:rPr>
              <a:t>&gt;();</a:t>
            </a:r>
            <a:r>
              <a:rPr lang="en-US" dirty="0" smtClean="0"/>
              <a:t>    </a:t>
            </a:r>
          </a:p>
          <a:p>
            <a:pPr marL="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cars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"Volvo"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err="1" smtClean="0"/>
              <a:t>cars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"BMW"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err="1" smtClean="0"/>
              <a:t>cars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"Ford"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err="1" smtClean="0"/>
              <a:t>cars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"Mazda"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DD4A68"/>
                </a:solidFill>
              </a:rPr>
              <a:t>Collections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sort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cars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DD4A68"/>
                </a:solidFill>
              </a:rPr>
              <a:t>String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9A6E3A"/>
                </a:solidFill>
              </a:rPr>
              <a:t>:</a:t>
            </a:r>
            <a:r>
              <a:rPr lang="en-US" dirty="0" smtClean="0"/>
              <a:t> cars</a:t>
            </a:r>
            <a:r>
              <a:rPr lang="en-US" dirty="0" smtClean="0">
                <a:solidFill>
                  <a:srgbClr val="999999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DD4A68"/>
                </a:solidFill>
              </a:rPr>
              <a:t>       </a:t>
            </a:r>
            <a:r>
              <a:rPr lang="en-US" dirty="0" err="1" smtClean="0">
                <a:solidFill>
                  <a:srgbClr val="DD4A68"/>
                </a:solidFill>
              </a:rPr>
              <a:t>System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/>
              <a:t>out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println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x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88224" y="2938164"/>
            <a:ext cx="21602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/>
              <a:t>#Output</a:t>
            </a:r>
          </a:p>
          <a:p>
            <a:pPr algn="ctr"/>
            <a:r>
              <a:rPr lang="en-US" sz="2400" b="1" dirty="0" smtClean="0"/>
              <a:t>BMW</a:t>
            </a:r>
            <a:endParaRPr lang="en-US" sz="2400" b="1" dirty="0"/>
          </a:p>
          <a:p>
            <a:pPr algn="ctr"/>
            <a:r>
              <a:rPr lang="en-US" sz="2400" b="1" dirty="0"/>
              <a:t>Ford</a:t>
            </a:r>
          </a:p>
          <a:p>
            <a:pPr algn="ctr"/>
            <a:r>
              <a:rPr lang="en-US" sz="2400" b="1" dirty="0"/>
              <a:t>Mazda</a:t>
            </a:r>
          </a:p>
          <a:p>
            <a:pPr algn="ctr"/>
            <a:r>
              <a:rPr lang="en-US" sz="2400" b="1" dirty="0"/>
              <a:t>Volvo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dirty="0">
                <a:solidFill>
                  <a:srgbClr val="675E47"/>
                </a:solidFill>
              </a:rPr>
              <a:t>Exercise 6</a:t>
            </a:r>
            <a:br>
              <a:rPr lang="en-US" sz="4100" dirty="0">
                <a:solidFill>
                  <a:srgbClr val="675E47"/>
                </a:solidFill>
              </a:rPr>
            </a:br>
            <a:r>
              <a:rPr lang="en-US" sz="2800" dirty="0">
                <a:solidFill>
                  <a:srgbClr val="675E47"/>
                </a:solidFill>
              </a:rPr>
              <a:t>Find the output for the following code: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{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999999"/>
                </a:solidFill>
              </a:rPr>
              <a:t>  </a:t>
            </a:r>
            <a:r>
              <a:rPr lang="en-US" dirty="0"/>
              <a:t>    </a:t>
            </a:r>
            <a:r>
              <a:rPr lang="en-US" dirty="0" err="1">
                <a:solidFill>
                  <a:srgbClr val="DD4A68"/>
                </a:solidFill>
              </a:rPr>
              <a:t>ArrayList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&gt;</a:t>
            </a:r>
            <a:r>
              <a:rPr lang="en-US" dirty="0"/>
              <a:t> </a:t>
            </a:r>
            <a:r>
              <a:rPr lang="en-US" dirty="0" smtClean="0"/>
              <a:t>c1 </a:t>
            </a:r>
            <a:r>
              <a:rPr lang="en-US" dirty="0">
                <a:solidFill>
                  <a:srgbClr val="9A6E3A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new</a:t>
            </a:r>
            <a:r>
              <a:rPr lang="en-US" dirty="0"/>
              <a:t> </a:t>
            </a:r>
            <a:r>
              <a:rPr lang="en-US" dirty="0" err="1">
                <a:solidFill>
                  <a:srgbClr val="DD4A68"/>
                </a:solidFill>
              </a:rPr>
              <a:t>ArrayList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&gt;();</a:t>
            </a:r>
            <a:r>
              <a:rPr lang="en-US" dirty="0"/>
              <a:t>    </a:t>
            </a:r>
          </a:p>
          <a:p>
            <a:pPr marL="0" lvl="1" indent="0">
              <a:buNone/>
            </a:pPr>
            <a:r>
              <a:rPr lang="en-US" dirty="0"/>
              <a:t>     </a:t>
            </a:r>
            <a:r>
              <a:rPr lang="en-US" dirty="0" smtClean="0"/>
              <a:t>  c1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“VV"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c1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“BB"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c1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“FF"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c1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669900"/>
                </a:solidFill>
              </a:rPr>
              <a:t>“MM"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DD4A68"/>
                </a:solidFill>
              </a:rPr>
              <a:t>Collections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sort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c1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DD4A68"/>
                </a:solidFill>
              </a:rPr>
              <a:t>String</a:t>
            </a:r>
            <a:r>
              <a:rPr lang="en-US" dirty="0" smtClean="0"/>
              <a:t> item </a:t>
            </a:r>
            <a:r>
              <a:rPr lang="en-US" dirty="0" smtClean="0">
                <a:solidFill>
                  <a:srgbClr val="9A6E3A"/>
                </a:solidFill>
              </a:rPr>
              <a:t>:</a:t>
            </a:r>
            <a:r>
              <a:rPr lang="en-US" dirty="0" smtClean="0"/>
              <a:t> c1</a:t>
            </a:r>
            <a:r>
              <a:rPr lang="en-US" dirty="0" smtClean="0">
                <a:solidFill>
                  <a:srgbClr val="999999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DD4A68"/>
                </a:solidFill>
              </a:rPr>
              <a:t>      </a:t>
            </a:r>
            <a:r>
              <a:rPr lang="en-US" dirty="0" err="1" smtClean="0">
                <a:solidFill>
                  <a:srgbClr val="DD4A68"/>
                </a:solidFill>
              </a:rPr>
              <a:t>System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/>
              <a:t>out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println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item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6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{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999999"/>
                </a:solidFill>
              </a:rPr>
              <a:t>  </a:t>
            </a:r>
            <a:r>
              <a:rPr lang="en-US" dirty="0"/>
              <a:t>    </a:t>
            </a:r>
            <a:r>
              <a:rPr lang="en-US" dirty="0" err="1">
                <a:solidFill>
                  <a:srgbClr val="DD4A68"/>
                </a:solidFill>
              </a:rPr>
              <a:t>ArrayList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&gt;</a:t>
            </a:r>
            <a:r>
              <a:rPr lang="en-US" dirty="0"/>
              <a:t> cars </a:t>
            </a:r>
            <a:r>
              <a:rPr lang="en-US" dirty="0">
                <a:solidFill>
                  <a:srgbClr val="9A6E3A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new</a:t>
            </a:r>
            <a:r>
              <a:rPr lang="en-US" dirty="0"/>
              <a:t> </a:t>
            </a:r>
            <a:r>
              <a:rPr lang="en-US" dirty="0" err="1">
                <a:solidFill>
                  <a:srgbClr val="DD4A68"/>
                </a:solidFill>
              </a:rPr>
              <a:t>ArrayList</a:t>
            </a:r>
            <a:r>
              <a:rPr lang="en-US" dirty="0">
                <a:solidFill>
                  <a:srgbClr val="999999"/>
                </a:solidFill>
              </a:rPr>
              <a:t>&lt;</a:t>
            </a:r>
            <a:r>
              <a:rPr lang="en-US" dirty="0">
                <a:solidFill>
                  <a:srgbClr val="DD4A68"/>
                </a:solidFill>
              </a:rPr>
              <a:t>String</a:t>
            </a:r>
            <a:r>
              <a:rPr lang="en-US" dirty="0">
                <a:solidFill>
                  <a:srgbClr val="999999"/>
                </a:solidFill>
              </a:rPr>
              <a:t>&gt;();</a:t>
            </a:r>
            <a:r>
              <a:rPr lang="en-US" dirty="0"/>
              <a:t>    </a:t>
            </a:r>
          </a:p>
          <a:p>
            <a:pPr marL="0" lvl="1" indent="0">
              <a:buNone/>
            </a:pPr>
            <a:r>
              <a:rPr lang="en-US" dirty="0"/>
              <a:t>     </a:t>
            </a:r>
            <a:r>
              <a:rPr lang="en-US" dirty="0" err="1"/>
              <a:t>cars</a:t>
            </a:r>
            <a:r>
              <a:rPr lang="en-US" dirty="0" err="1">
                <a:solidFill>
                  <a:srgbClr val="999999"/>
                </a:solidFill>
              </a:rPr>
              <a:t>.</a:t>
            </a:r>
            <a:r>
              <a:rPr lang="en-US" dirty="0" err="1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"Volvo"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 err="1"/>
              <a:t>cars</a:t>
            </a:r>
            <a:r>
              <a:rPr lang="en-US" dirty="0" err="1">
                <a:solidFill>
                  <a:srgbClr val="999999"/>
                </a:solidFill>
              </a:rPr>
              <a:t>.</a:t>
            </a:r>
            <a:r>
              <a:rPr lang="en-US" dirty="0" err="1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"BMW"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 err="1"/>
              <a:t>cars</a:t>
            </a:r>
            <a:r>
              <a:rPr lang="en-US" dirty="0" err="1">
                <a:solidFill>
                  <a:srgbClr val="999999"/>
                </a:solidFill>
              </a:rPr>
              <a:t>.</a:t>
            </a:r>
            <a:r>
              <a:rPr lang="en-US" dirty="0" err="1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"Ford"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 err="1"/>
              <a:t>cars</a:t>
            </a:r>
            <a:r>
              <a:rPr lang="en-US" dirty="0" err="1">
                <a:solidFill>
                  <a:srgbClr val="999999"/>
                </a:solidFill>
              </a:rPr>
              <a:t>.</a:t>
            </a:r>
            <a:r>
              <a:rPr lang="en-US" dirty="0" err="1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"Mazda"</a:t>
            </a:r>
            <a:r>
              <a:rPr lang="en-US" dirty="0">
                <a:solidFill>
                  <a:srgbClr val="999999"/>
                </a:solidFill>
              </a:rPr>
              <a:t>);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b="1" dirty="0"/>
              <a:t>int</a:t>
            </a:r>
            <a:r>
              <a:rPr lang="en-US" dirty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/>
              <a:t>cars</a:t>
            </a:r>
            <a:r>
              <a:rPr lang="en-US" dirty="0" err="1" smtClean="0"/>
              <a:t>.size</a:t>
            </a:r>
            <a:r>
              <a:rPr lang="en-US" dirty="0"/>
              <a:t>();</a:t>
            </a:r>
            <a:r>
              <a:rPr lang="en-US" dirty="0" err="1"/>
              <a:t>i</a:t>
            </a:r>
            <a:r>
              <a:rPr lang="en-US" dirty="0"/>
              <a:t>++</a:t>
            </a:r>
            <a:r>
              <a:rPr lang="en-US" dirty="0" smtClean="0">
                <a:solidFill>
                  <a:srgbClr val="999999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DD4A68"/>
                </a:solidFill>
              </a:rPr>
              <a:t>       </a:t>
            </a:r>
            <a:r>
              <a:rPr lang="en-US" dirty="0" err="1" smtClean="0">
                <a:solidFill>
                  <a:srgbClr val="DD4A68"/>
                </a:solidFill>
              </a:rPr>
              <a:t>System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/>
              <a:t>out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 smtClean="0">
                <a:solidFill>
                  <a:srgbClr val="DD4A68"/>
                </a:solidFill>
              </a:rPr>
              <a:t>println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err="1" smtClean="0"/>
              <a:t>cars.get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/>
              <a:t>)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r>
              <a:rPr lang="en-US" dirty="0" smtClean="0"/>
              <a:t> `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88224" y="2938164"/>
            <a:ext cx="21602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/>
              <a:t>#Output</a:t>
            </a:r>
          </a:p>
          <a:p>
            <a:pPr algn="ctr"/>
            <a:r>
              <a:rPr lang="en-US" sz="2400" b="1" dirty="0" smtClean="0"/>
              <a:t>Volvo</a:t>
            </a:r>
          </a:p>
          <a:p>
            <a:pPr algn="ctr"/>
            <a:r>
              <a:rPr lang="en-US" sz="2400" b="1" dirty="0" smtClean="0"/>
              <a:t>BMW</a:t>
            </a:r>
            <a:endParaRPr lang="en-US" sz="2400" b="1" dirty="0"/>
          </a:p>
          <a:p>
            <a:pPr algn="ctr"/>
            <a:r>
              <a:rPr lang="en-US" sz="2400" b="1" dirty="0"/>
              <a:t>Ford</a:t>
            </a:r>
          </a:p>
          <a:p>
            <a:pPr algn="ctr"/>
            <a:r>
              <a:rPr lang="en-US" sz="2400" b="1" dirty="0" smtClean="0"/>
              <a:t>Mazda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7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Keeping Track of Daily Expenses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would be useful to write a program that maintains an expense list of all recorded expenses, that can be used to find quick answers to simple budgeting type questions.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400" b="1" dirty="0" smtClean="0"/>
              <a:t>What is the average expense?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400" b="1" dirty="0" smtClean="0"/>
              <a:t>What is the total amount spent?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400" b="1" dirty="0" smtClean="0"/>
              <a:t>Print out all expenses.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800" dirty="0" smtClean="0"/>
              <a:t>So, which data structure should we use to store the expenses and answer the above questions and more?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31714"/>
            <a:ext cx="8229600" cy="949014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949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7AA"/>
                </a:solidFill>
              </a:rPr>
              <a:t>public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7AA"/>
                </a:solidFill>
              </a:rPr>
              <a:t>static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7AA"/>
                </a:solidFill>
              </a:rPr>
              <a:t>void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DD4A68"/>
                </a:solidFill>
              </a:rPr>
              <a:t>main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/>
              <a:t>String</a:t>
            </a:r>
            <a:r>
              <a:rPr lang="en-US" sz="2400" dirty="0">
                <a:solidFill>
                  <a:srgbClr val="999999"/>
                </a:solidFill>
              </a:rPr>
              <a:t>[]</a:t>
            </a:r>
            <a:r>
              <a:rPr lang="en-US" sz="2400" dirty="0"/>
              <a:t> args</a:t>
            </a:r>
            <a:r>
              <a:rPr lang="en-US" sz="2400" dirty="0">
                <a:solidFill>
                  <a:srgbClr val="999999"/>
                </a:solidFill>
              </a:rPr>
              <a:t>)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99999"/>
                </a:solidFill>
              </a:rPr>
              <a:t>{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List</a:t>
            </a:r>
            <a:r>
              <a:rPr lang="en-US" sz="2400" dirty="0" smtClean="0">
                <a:solidFill>
                  <a:srgbClr val="999999"/>
                </a:solidFill>
              </a:rPr>
              <a:t>&lt;</a:t>
            </a:r>
            <a:r>
              <a:rPr lang="en-US" sz="2400" dirty="0" smtClean="0"/>
              <a:t>String</a:t>
            </a:r>
            <a:r>
              <a:rPr lang="en-US" sz="2400" dirty="0">
                <a:solidFill>
                  <a:srgbClr val="999999"/>
                </a:solidFill>
              </a:rPr>
              <a:t>&gt;</a:t>
            </a:r>
            <a:r>
              <a:rPr lang="en-US" sz="2400" dirty="0"/>
              <a:t> names </a:t>
            </a:r>
            <a:r>
              <a:rPr lang="en-US" sz="2400" dirty="0">
                <a:solidFill>
                  <a:srgbClr val="A67F59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7AA"/>
                </a:solidFill>
              </a:rPr>
              <a:t>new</a:t>
            </a:r>
            <a:r>
              <a:rPr lang="en-US" sz="2400" dirty="0"/>
              <a:t> ArrayList</a:t>
            </a:r>
            <a:r>
              <a:rPr lang="en-US" sz="2400" dirty="0">
                <a:solidFill>
                  <a:srgbClr val="999999"/>
                </a:solidFill>
              </a:rPr>
              <a:t>&lt;&gt;();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"John"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"Alice"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"Bob"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"Steve"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"John"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"Steve"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add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"Maria"</a:t>
            </a:r>
            <a:r>
              <a:rPr lang="en-US" sz="2400" dirty="0">
                <a:solidFill>
                  <a:srgbClr val="999999"/>
                </a:solidFill>
              </a:rPr>
              <a:t>);</a:t>
            </a:r>
            <a:r>
              <a:rPr lang="en-US" sz="2400" dirty="0"/>
              <a:t> </a:t>
            </a:r>
            <a:endParaRPr lang="en-US" sz="2400" dirty="0" smtClean="0">
              <a:solidFill>
                <a:srgbClr val="70809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System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/>
              <a:t>out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println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"Does  </a:t>
            </a:r>
            <a:r>
              <a:rPr lang="en-US" sz="2400" dirty="0" smtClean="0">
                <a:solidFill>
                  <a:srgbClr val="669900"/>
                </a:solidFill>
              </a:rPr>
              <a:t>Bob exist? </a:t>
            </a:r>
            <a:r>
              <a:rPr lang="en-US" sz="2400" dirty="0">
                <a:solidFill>
                  <a:srgbClr val="669900"/>
                </a:solidFill>
              </a:rPr>
              <a:t>: </a:t>
            </a:r>
            <a:r>
              <a:rPr lang="en-US" sz="2400" dirty="0" smtClean="0">
                <a:solidFill>
                  <a:srgbClr val="669900"/>
                </a:solidFill>
              </a:rPr>
              <a:t>"</a:t>
            </a:r>
            <a:r>
              <a:rPr lang="en-US" sz="2400" dirty="0" smtClean="0">
                <a:solidFill>
                  <a:srgbClr val="A67F59"/>
                </a:solidFill>
              </a:rPr>
              <a:t>+</a:t>
            </a: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contains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"Bob"</a:t>
            </a:r>
            <a:r>
              <a:rPr lang="en-US" sz="2400" dirty="0">
                <a:solidFill>
                  <a:srgbClr val="999999"/>
                </a:solidFill>
              </a:rPr>
              <a:t>));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System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/>
              <a:t>out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println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</a:t>
            </a:r>
            <a:r>
              <a:rPr lang="en-US" sz="2400" dirty="0" err="1">
                <a:solidFill>
                  <a:srgbClr val="669900"/>
                </a:solidFill>
              </a:rPr>
              <a:t>indexOf</a:t>
            </a:r>
            <a:r>
              <a:rPr lang="en-US" sz="2400" dirty="0">
                <a:solidFill>
                  <a:srgbClr val="669900"/>
                </a:solidFill>
              </a:rPr>
              <a:t>  </a:t>
            </a:r>
            <a:r>
              <a:rPr lang="en-US" sz="2400" dirty="0" smtClean="0">
                <a:solidFill>
                  <a:srgbClr val="669900"/>
                </a:solidFill>
              </a:rPr>
              <a:t>Steve: </a:t>
            </a:r>
            <a:r>
              <a:rPr lang="en-US" sz="2400" dirty="0">
                <a:solidFill>
                  <a:srgbClr val="669900"/>
                </a:solidFill>
              </a:rPr>
              <a:t>"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A67F59"/>
                </a:solidFill>
              </a:rPr>
              <a:t>+</a:t>
            </a:r>
            <a:r>
              <a:rPr lang="en-US" sz="2400" dirty="0"/>
              <a:t> </a:t>
            </a:r>
            <a:r>
              <a:rPr lang="en-US" sz="2400" dirty="0" err="1"/>
              <a:t>names</a:t>
            </a:r>
            <a:r>
              <a:rPr lang="en-US" sz="2400" dirty="0" err="1">
                <a:solidFill>
                  <a:srgbClr val="999999"/>
                </a:solidFill>
              </a:rPr>
              <a:t>.</a:t>
            </a:r>
            <a:r>
              <a:rPr lang="en-US" sz="2400" dirty="0" err="1">
                <a:solidFill>
                  <a:srgbClr val="DD4A68"/>
                </a:solidFill>
              </a:rPr>
              <a:t>indexOf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"Steve"</a:t>
            </a:r>
            <a:r>
              <a:rPr lang="en-US" sz="2400" dirty="0">
                <a:solidFill>
                  <a:srgbClr val="999999"/>
                </a:solidFill>
              </a:rPr>
              <a:t>));</a:t>
            </a:r>
            <a:r>
              <a:rPr lang="en-US" sz="2400" dirty="0"/>
              <a:t> System</a:t>
            </a:r>
            <a:r>
              <a:rPr lang="en-US" sz="2400" dirty="0">
                <a:solidFill>
                  <a:srgbClr val="999999"/>
                </a:solidFill>
              </a:rPr>
              <a:t>.</a:t>
            </a:r>
            <a:r>
              <a:rPr lang="en-US" sz="2400" dirty="0"/>
              <a:t>out</a:t>
            </a:r>
            <a:r>
              <a:rPr lang="en-US" sz="2400" dirty="0">
                <a:solidFill>
                  <a:srgbClr val="999999"/>
                </a:solidFill>
              </a:rPr>
              <a:t>.</a:t>
            </a:r>
            <a:r>
              <a:rPr lang="en-US" sz="2400" dirty="0">
                <a:solidFill>
                  <a:srgbClr val="DD4A68"/>
                </a:solidFill>
              </a:rPr>
              <a:t>println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</a:t>
            </a:r>
            <a:r>
              <a:rPr lang="en-US" sz="2400" dirty="0" err="1">
                <a:solidFill>
                  <a:srgbClr val="669900"/>
                </a:solidFill>
              </a:rPr>
              <a:t>indexOf</a:t>
            </a:r>
            <a:r>
              <a:rPr lang="en-US" sz="2400" dirty="0">
                <a:solidFill>
                  <a:srgbClr val="669900"/>
                </a:solidFill>
              </a:rPr>
              <a:t>  </a:t>
            </a:r>
            <a:r>
              <a:rPr lang="en-US" sz="2400" dirty="0" smtClean="0">
                <a:solidFill>
                  <a:srgbClr val="669900"/>
                </a:solidFill>
              </a:rPr>
              <a:t>Mark: </a:t>
            </a:r>
            <a:r>
              <a:rPr lang="en-US" sz="2400" dirty="0">
                <a:solidFill>
                  <a:srgbClr val="669900"/>
                </a:solidFill>
              </a:rPr>
              <a:t>"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A67F59"/>
                </a:solidFill>
              </a:rPr>
              <a:t>+</a:t>
            </a:r>
            <a:r>
              <a:rPr lang="en-US" sz="2400" dirty="0"/>
              <a:t> </a:t>
            </a:r>
            <a:r>
              <a:rPr lang="en-US" sz="2400" dirty="0" err="1"/>
              <a:t>names</a:t>
            </a:r>
            <a:r>
              <a:rPr lang="en-US" sz="2400" dirty="0" err="1">
                <a:solidFill>
                  <a:srgbClr val="999999"/>
                </a:solidFill>
              </a:rPr>
              <a:t>.</a:t>
            </a:r>
            <a:r>
              <a:rPr lang="en-US" sz="2400" dirty="0" err="1">
                <a:solidFill>
                  <a:srgbClr val="DD4A68"/>
                </a:solidFill>
              </a:rPr>
              <a:t>indexOf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"Mark"</a:t>
            </a:r>
            <a:r>
              <a:rPr lang="en-US" sz="2400" dirty="0">
                <a:solidFill>
                  <a:srgbClr val="999999"/>
                </a:solidFill>
              </a:rPr>
              <a:t>));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System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/>
              <a:t>out</a:t>
            </a:r>
            <a:r>
              <a:rPr lang="en-US" sz="2400" dirty="0" smtClean="0">
                <a:solidFill>
                  <a:srgbClr val="999999"/>
                </a:solidFill>
              </a:rPr>
              <a:t>.</a:t>
            </a:r>
            <a:r>
              <a:rPr lang="en-US" sz="2400" dirty="0" smtClean="0">
                <a:solidFill>
                  <a:srgbClr val="DD4A68"/>
                </a:solidFill>
              </a:rPr>
              <a:t>println</a:t>
            </a:r>
            <a:r>
              <a:rPr lang="en-US" sz="2400" dirty="0">
                <a:solidFill>
                  <a:srgbClr val="999999"/>
                </a:solidFill>
              </a:rPr>
              <a:t>(</a:t>
            </a:r>
            <a:r>
              <a:rPr lang="en-US" sz="2400" dirty="0">
                <a:solidFill>
                  <a:srgbClr val="669900"/>
                </a:solidFill>
              </a:rPr>
              <a:t>"</a:t>
            </a:r>
            <a:r>
              <a:rPr lang="en-US" sz="2400" dirty="0" err="1">
                <a:solidFill>
                  <a:srgbClr val="669900"/>
                </a:solidFill>
              </a:rPr>
              <a:t>lastIndexOf</a:t>
            </a:r>
            <a:r>
              <a:rPr lang="en-US" sz="2400" dirty="0">
                <a:solidFill>
                  <a:srgbClr val="669900"/>
                </a:solidFill>
              </a:rPr>
              <a:t> Steve </a:t>
            </a:r>
            <a:r>
              <a:rPr lang="en-US" sz="2400" dirty="0" smtClean="0">
                <a:solidFill>
                  <a:srgbClr val="669900"/>
                </a:solidFill>
              </a:rPr>
              <a:t>: "</a:t>
            </a:r>
            <a:r>
              <a:rPr lang="en-US" sz="2400" dirty="0" smtClean="0">
                <a:solidFill>
                  <a:srgbClr val="A67F59"/>
                </a:solidFill>
              </a:rPr>
              <a:t>+</a:t>
            </a:r>
            <a:r>
              <a:rPr lang="en-US" sz="2400" dirty="0" err="1" smtClean="0"/>
              <a:t>names</a:t>
            </a:r>
            <a:r>
              <a:rPr lang="en-US" sz="2400" dirty="0" err="1" smtClean="0">
                <a:solidFill>
                  <a:srgbClr val="999999"/>
                </a:solidFill>
              </a:rPr>
              <a:t>.</a:t>
            </a:r>
            <a:r>
              <a:rPr lang="en-US" sz="2400" dirty="0" err="1" smtClean="0">
                <a:solidFill>
                  <a:srgbClr val="DD4A68"/>
                </a:solidFill>
              </a:rPr>
              <a:t>lastIndexOf</a:t>
            </a:r>
            <a:r>
              <a:rPr lang="en-US" sz="2400" dirty="0" smtClean="0">
                <a:solidFill>
                  <a:srgbClr val="999999"/>
                </a:solidFill>
              </a:rPr>
              <a:t>(</a:t>
            </a:r>
            <a:r>
              <a:rPr lang="en-US" sz="2400" dirty="0" smtClean="0">
                <a:solidFill>
                  <a:srgbClr val="669900"/>
                </a:solidFill>
              </a:rPr>
              <a:t>"</a:t>
            </a:r>
            <a:r>
              <a:rPr lang="en-US" sz="2400" dirty="0">
                <a:solidFill>
                  <a:srgbClr val="669900"/>
                </a:solidFill>
              </a:rPr>
              <a:t> Steve </a:t>
            </a:r>
            <a:r>
              <a:rPr lang="en-US" sz="2400" dirty="0" smtClean="0">
                <a:solidFill>
                  <a:srgbClr val="669900"/>
                </a:solidFill>
              </a:rPr>
              <a:t>"</a:t>
            </a:r>
            <a:r>
              <a:rPr lang="en-US" sz="2400" dirty="0" smtClean="0">
                <a:solidFill>
                  <a:srgbClr val="999999"/>
                </a:solidFill>
              </a:rPr>
              <a:t>));</a:t>
            </a:r>
            <a:r>
              <a:rPr lang="en-US" sz="2400" dirty="0" smtClean="0"/>
              <a:t>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8</a:t>
            </a:r>
            <a:r>
              <a:rPr lang="en-US" dirty="0" smtClean="0">
                <a:solidFill>
                  <a:srgbClr val="708090"/>
                </a:solidFill>
              </a:rPr>
              <a:t> </a:t>
            </a:r>
            <a:r>
              <a:rPr lang="en-US" dirty="0">
                <a:solidFill>
                  <a:srgbClr val="708090"/>
                </a:solidFill>
              </a:rPr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8090"/>
                </a:solidFill>
              </a:rPr>
              <a:t># Output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2800" dirty="0">
                <a:solidFill>
                  <a:srgbClr val="669900"/>
                </a:solidFill>
              </a:rPr>
              <a:t>Does  Bob exist? </a:t>
            </a:r>
            <a:r>
              <a:rPr lang="en-US" sz="2800" dirty="0" smtClean="0">
                <a:solidFill>
                  <a:srgbClr val="669900"/>
                </a:solidFill>
              </a:rPr>
              <a:t>: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990055"/>
                </a:solidFill>
              </a:rPr>
              <a:t>true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indexOf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669900"/>
                </a:solidFill>
              </a:rPr>
              <a:t>"Steve":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990055"/>
                </a:solidFill>
              </a:rPr>
              <a:t>3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indexOf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669900"/>
                </a:solidFill>
              </a:rPr>
              <a:t>"Mark":</a:t>
            </a:r>
            <a:r>
              <a:rPr lang="en-US" sz="2800" dirty="0"/>
              <a:t> -1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lastIndexOf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669900"/>
                </a:solidFill>
              </a:rPr>
              <a:t>"</a:t>
            </a:r>
            <a:r>
              <a:rPr lang="en-US" sz="2800" dirty="0">
                <a:solidFill>
                  <a:srgbClr val="669900"/>
                </a:solidFill>
              </a:rPr>
              <a:t> Steve </a:t>
            </a:r>
            <a:r>
              <a:rPr lang="en-US" sz="2800" dirty="0" smtClean="0">
                <a:solidFill>
                  <a:srgbClr val="669900"/>
                </a:solidFill>
              </a:rPr>
              <a:t>"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669900"/>
                </a:solidFill>
              </a:rPr>
              <a:t>: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990055"/>
                </a:solidFill>
              </a:rPr>
              <a:t>5</a:t>
            </a:r>
            <a:r>
              <a:rPr lang="en-US" sz="28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9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7AA"/>
                </a:solidFill>
              </a:rPr>
              <a:t>class</a:t>
            </a:r>
            <a:r>
              <a:rPr lang="en-US" dirty="0"/>
              <a:t> User </a:t>
            </a:r>
            <a:r>
              <a:rPr lang="en-US" dirty="0">
                <a:solidFill>
                  <a:srgbClr val="999999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/>
              <a:t>String name</a:t>
            </a:r>
            <a:r>
              <a:rPr lang="en-US" dirty="0">
                <a:solidFill>
                  <a:srgbClr val="999999"/>
                </a:solidFill>
              </a:rPr>
              <a:t>;</a:t>
            </a:r>
            <a:r>
              <a:rPr lang="en-US" dirty="0"/>
              <a:t>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7AA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/>
              <a:t>age</a:t>
            </a:r>
            <a:r>
              <a:rPr lang="en-US" dirty="0">
                <a:solidFill>
                  <a:srgbClr val="999999"/>
                </a:solidFill>
              </a:rPr>
              <a:t>;</a:t>
            </a:r>
            <a:r>
              <a:rPr lang="en-US" dirty="0"/>
              <a:t> </a:t>
            </a:r>
            <a:endParaRPr lang="en-US" dirty="0" smtClean="0"/>
          </a:p>
          <a:p>
            <a:pPr marL="400050" lvl="1" indent="0">
              <a:buNone/>
            </a:pPr>
            <a:endParaRPr lang="en-US" dirty="0" smtClean="0">
              <a:solidFill>
                <a:srgbClr val="0077AA"/>
              </a:solidFill>
            </a:endParaRPr>
          </a:p>
          <a:p>
            <a:pPr marL="400050" lvl="1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/>
              <a:t>User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/>
              <a:t>String name</a:t>
            </a:r>
            <a:r>
              <a:rPr lang="en-US" dirty="0">
                <a:solidFill>
                  <a:srgbClr val="999999"/>
                </a:solidFill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int</a:t>
            </a:r>
            <a:r>
              <a:rPr lang="en-US" dirty="0"/>
              <a:t> age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{</a:t>
            </a:r>
            <a:r>
              <a:rPr lang="en-US" dirty="0"/>
              <a:t> 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this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/>
              <a:t>name </a:t>
            </a:r>
            <a:r>
              <a:rPr lang="en-US" dirty="0">
                <a:solidFill>
                  <a:srgbClr val="A67F59"/>
                </a:solidFill>
              </a:rPr>
              <a:t>=</a:t>
            </a:r>
            <a:r>
              <a:rPr lang="en-US" dirty="0"/>
              <a:t> name</a:t>
            </a:r>
            <a:r>
              <a:rPr lang="en-US" dirty="0">
                <a:solidFill>
                  <a:srgbClr val="999999"/>
                </a:solidFill>
              </a:rPr>
              <a:t>;</a:t>
            </a:r>
            <a:r>
              <a:rPr lang="en-US" dirty="0"/>
              <a:t> 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>
                <a:solidFill>
                  <a:srgbClr val="0077AA"/>
                </a:solidFill>
              </a:rPr>
              <a:t>this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/>
              <a:t>age </a:t>
            </a:r>
            <a:r>
              <a:rPr lang="en-US" dirty="0">
                <a:solidFill>
                  <a:srgbClr val="A67F59"/>
                </a:solidFill>
              </a:rPr>
              <a:t>=</a:t>
            </a:r>
            <a:r>
              <a:rPr lang="en-US" dirty="0"/>
              <a:t> age</a:t>
            </a:r>
            <a:r>
              <a:rPr lang="en-US" dirty="0">
                <a:solidFill>
                  <a:srgbClr val="999999"/>
                </a:solidFill>
              </a:rPr>
              <a:t>;</a:t>
            </a:r>
            <a:r>
              <a:rPr lang="en-US" dirty="0"/>
              <a:t> 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999999"/>
                </a:solidFill>
              </a:rPr>
              <a:t>}</a:t>
            </a:r>
            <a:endParaRPr lang="en-US" dirty="0"/>
          </a:p>
          <a:p>
            <a:pPr marL="400050" lvl="1" indent="0">
              <a:buNone/>
            </a:pPr>
            <a:endParaRPr lang="en-US" dirty="0" smtClean="0">
              <a:solidFill>
                <a:srgbClr val="9999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9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6" y="1628800"/>
            <a:ext cx="911629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7AA"/>
                </a:solidFill>
              </a:rPr>
              <a:t>public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void</a:t>
            </a:r>
            <a:r>
              <a:rPr lang="en-US" dirty="0"/>
              <a:t> </a:t>
            </a:r>
            <a:r>
              <a:rPr lang="en-US" dirty="0">
                <a:solidFill>
                  <a:srgbClr val="DD4A68"/>
                </a:solidFill>
              </a:rPr>
              <a:t>main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/>
              <a:t>String</a:t>
            </a:r>
            <a:r>
              <a:rPr lang="en-US" dirty="0">
                <a:solidFill>
                  <a:srgbClr val="999999"/>
                </a:solidFill>
              </a:rPr>
              <a:t>[]</a:t>
            </a:r>
            <a:r>
              <a:rPr lang="en-US" dirty="0"/>
              <a:t> args</a:t>
            </a:r>
            <a:r>
              <a:rPr lang="en-US" dirty="0">
                <a:solidFill>
                  <a:srgbClr val="999999"/>
                </a:solidFill>
              </a:rPr>
              <a:t>)</a:t>
            </a:r>
            <a:r>
              <a:rPr lang="en-US" dirty="0"/>
              <a:t>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</a:p>
          <a:p>
            <a:pPr marL="400050" lvl="1" indent="0">
              <a:buNone/>
            </a:pPr>
            <a:r>
              <a:rPr lang="en-US" dirty="0" smtClean="0"/>
              <a:t>ArrayList </a:t>
            </a:r>
            <a:r>
              <a:rPr lang="en-US" dirty="0" smtClean="0">
                <a:solidFill>
                  <a:srgbClr val="999999"/>
                </a:solidFill>
              </a:rPr>
              <a:t>&lt;</a:t>
            </a:r>
            <a:r>
              <a:rPr lang="en-US" dirty="0"/>
              <a:t>User</a:t>
            </a:r>
            <a:r>
              <a:rPr lang="en-US" dirty="0">
                <a:solidFill>
                  <a:srgbClr val="999999"/>
                </a:solidFill>
              </a:rPr>
              <a:t>&gt;</a:t>
            </a:r>
            <a:r>
              <a:rPr lang="en-US" dirty="0"/>
              <a:t> users </a:t>
            </a:r>
            <a:r>
              <a:rPr lang="en-US" dirty="0">
                <a:solidFill>
                  <a:srgbClr val="A67F59"/>
                </a:solidFill>
              </a:rPr>
              <a:t>=</a:t>
            </a:r>
            <a:r>
              <a:rPr lang="en-US" dirty="0"/>
              <a:t> </a:t>
            </a:r>
            <a:r>
              <a:rPr lang="en-US" dirty="0">
                <a:solidFill>
                  <a:srgbClr val="0077AA"/>
                </a:solidFill>
              </a:rPr>
              <a:t>new</a:t>
            </a:r>
            <a:r>
              <a:rPr lang="en-US" dirty="0"/>
              <a:t> ArrayList</a:t>
            </a:r>
            <a:r>
              <a:rPr lang="en-US" dirty="0">
                <a:solidFill>
                  <a:srgbClr val="999999"/>
                </a:solidFill>
              </a:rPr>
              <a:t>&lt;&gt;();</a:t>
            </a:r>
            <a:r>
              <a:rPr lang="en-US" dirty="0"/>
              <a:t> users</a:t>
            </a:r>
            <a:r>
              <a:rPr lang="en-US" dirty="0">
                <a:solidFill>
                  <a:srgbClr val="999999"/>
                </a:solidFill>
              </a:rPr>
              <a:t>.</a:t>
            </a:r>
            <a:r>
              <a:rPr lang="en-US" dirty="0">
                <a:solidFill>
                  <a:srgbClr val="DD4A68"/>
                </a:solidFill>
              </a:rPr>
              <a:t>add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0077AA"/>
                </a:solidFill>
              </a:rPr>
              <a:t>new</a:t>
            </a:r>
            <a:r>
              <a:rPr lang="en-US" dirty="0"/>
              <a:t> User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"Rajeev"</a:t>
            </a:r>
            <a:r>
              <a:rPr lang="en-US" dirty="0">
                <a:solidFill>
                  <a:srgbClr val="999999"/>
                </a:solidFill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990055"/>
                </a:solidFill>
              </a:rPr>
              <a:t>25</a:t>
            </a:r>
            <a:r>
              <a:rPr lang="en-US" dirty="0">
                <a:solidFill>
                  <a:srgbClr val="999999"/>
                </a:solidFill>
              </a:rPr>
              <a:t>));</a:t>
            </a:r>
            <a:r>
              <a:rPr lang="en-US" dirty="0"/>
              <a:t>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users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0077AA"/>
                </a:solidFill>
              </a:rPr>
              <a:t>new</a:t>
            </a:r>
            <a:r>
              <a:rPr lang="en-US" dirty="0" smtClean="0"/>
              <a:t> </a:t>
            </a:r>
            <a:r>
              <a:rPr lang="en-US" dirty="0"/>
              <a:t>User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"John"</a:t>
            </a:r>
            <a:r>
              <a:rPr lang="en-US" dirty="0">
                <a:solidFill>
                  <a:srgbClr val="999999"/>
                </a:solidFill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990055"/>
                </a:solidFill>
              </a:rPr>
              <a:t>34</a:t>
            </a:r>
            <a:r>
              <a:rPr lang="en-US" dirty="0">
                <a:solidFill>
                  <a:srgbClr val="999999"/>
                </a:solidFill>
              </a:rPr>
              <a:t>));</a:t>
            </a:r>
            <a:r>
              <a:rPr lang="en-US" dirty="0"/>
              <a:t>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users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add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>
                <a:solidFill>
                  <a:srgbClr val="0077AA"/>
                </a:solidFill>
              </a:rPr>
              <a:t>new</a:t>
            </a:r>
            <a:r>
              <a:rPr lang="en-US" dirty="0" smtClean="0"/>
              <a:t> </a:t>
            </a:r>
            <a:r>
              <a:rPr lang="en-US" dirty="0"/>
              <a:t>User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"Steve"</a:t>
            </a:r>
            <a:r>
              <a:rPr lang="en-US" dirty="0">
                <a:solidFill>
                  <a:srgbClr val="999999"/>
                </a:solidFill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990055"/>
                </a:solidFill>
              </a:rPr>
              <a:t>29</a:t>
            </a:r>
            <a:r>
              <a:rPr lang="en-US" dirty="0">
                <a:solidFill>
                  <a:srgbClr val="999999"/>
                </a:solidFill>
              </a:rPr>
              <a:t>));</a:t>
            </a:r>
            <a:r>
              <a:rPr lang="en-US" dirty="0"/>
              <a:t>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>
                <a:solidFill>
                  <a:srgbClr val="DD4A68"/>
                </a:solidFill>
              </a:rPr>
              <a:t>for</a:t>
            </a:r>
            <a:r>
              <a:rPr lang="en-US" dirty="0" smtClean="0">
                <a:solidFill>
                  <a:srgbClr val="999999"/>
                </a:solidFill>
              </a:rPr>
              <a:t>(</a:t>
            </a:r>
            <a:r>
              <a:rPr lang="en-US" dirty="0" smtClean="0"/>
              <a:t>User user </a:t>
            </a:r>
            <a:r>
              <a:rPr lang="en-US" dirty="0">
                <a:solidFill>
                  <a:srgbClr val="A67F59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/>
              <a:t>users </a:t>
            </a:r>
            <a:r>
              <a:rPr lang="en-US" dirty="0">
                <a:solidFill>
                  <a:srgbClr val="999999"/>
                </a:solidFill>
              </a:rPr>
              <a:t>) </a:t>
            </a:r>
            <a:r>
              <a:rPr lang="en-US" dirty="0" smtClean="0">
                <a:solidFill>
                  <a:srgbClr val="999999"/>
                </a:solidFill>
              </a:rPr>
              <a:t>{</a:t>
            </a:r>
            <a:r>
              <a:rPr lang="en-US" dirty="0" smtClean="0"/>
              <a:t> </a:t>
            </a:r>
          </a:p>
          <a:p>
            <a:pPr marL="0" lvl="1" indent="0">
              <a:buNone/>
            </a:pPr>
            <a:r>
              <a:rPr lang="en-US" dirty="0" smtClean="0"/>
              <a:t>System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/>
              <a:t>out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println</a:t>
            </a:r>
            <a:r>
              <a:rPr lang="en-US" dirty="0">
                <a:solidFill>
                  <a:srgbClr val="999999"/>
                </a:solidFill>
              </a:rPr>
              <a:t>(</a:t>
            </a:r>
            <a:r>
              <a:rPr lang="en-US" dirty="0">
                <a:solidFill>
                  <a:srgbClr val="669900"/>
                </a:solidFill>
              </a:rPr>
              <a:t>"Name : </a:t>
            </a:r>
            <a:r>
              <a:rPr lang="en-US" dirty="0" smtClean="0">
                <a:solidFill>
                  <a:srgbClr val="669900"/>
                </a:solidFill>
              </a:rPr>
              <a:t>"</a:t>
            </a:r>
            <a:r>
              <a:rPr lang="en-US" dirty="0" smtClean="0">
                <a:solidFill>
                  <a:srgbClr val="A67F59"/>
                </a:solidFill>
              </a:rPr>
              <a:t>+</a:t>
            </a:r>
            <a:r>
              <a:rPr lang="en-US" dirty="0" smtClean="0"/>
              <a:t>user</a:t>
            </a:r>
            <a:r>
              <a:rPr lang="en-US" dirty="0" smtClean="0">
                <a:solidFill>
                  <a:srgbClr val="999999"/>
                </a:solidFill>
              </a:rPr>
              <a:t>.</a:t>
            </a:r>
            <a:r>
              <a:rPr lang="en-US" dirty="0" smtClean="0">
                <a:solidFill>
                  <a:srgbClr val="DD4A68"/>
                </a:solidFill>
              </a:rPr>
              <a:t>name</a:t>
            </a:r>
            <a:r>
              <a:rPr lang="en-US" dirty="0" smtClean="0">
                <a:solidFill>
                  <a:srgbClr val="A67F59"/>
                </a:solidFill>
              </a:rPr>
              <a:t>+</a:t>
            </a:r>
            <a:r>
              <a:rPr lang="en-US" dirty="0" smtClean="0">
                <a:solidFill>
                  <a:srgbClr val="669900"/>
                </a:solidFill>
              </a:rPr>
              <a:t>", </a:t>
            </a:r>
            <a:r>
              <a:rPr lang="en-US" dirty="0">
                <a:solidFill>
                  <a:srgbClr val="669900"/>
                </a:solidFill>
              </a:rPr>
              <a:t>Age : </a:t>
            </a:r>
            <a:r>
              <a:rPr lang="en-US" dirty="0" smtClean="0">
                <a:solidFill>
                  <a:srgbClr val="669900"/>
                </a:solidFill>
              </a:rPr>
              <a:t>"</a:t>
            </a:r>
            <a:r>
              <a:rPr lang="en-US" dirty="0" smtClean="0">
                <a:solidFill>
                  <a:srgbClr val="A67F59"/>
                </a:solidFill>
              </a:rPr>
              <a:t>+</a:t>
            </a:r>
            <a:r>
              <a:rPr lang="en-US" dirty="0" smtClean="0"/>
              <a:t> </a:t>
            </a:r>
            <a:r>
              <a:rPr lang="en-US" dirty="0" err="1" smtClean="0"/>
              <a:t>user</a:t>
            </a:r>
            <a:r>
              <a:rPr lang="en-US" dirty="0" err="1" smtClean="0">
                <a:solidFill>
                  <a:srgbClr val="999999"/>
                </a:solidFill>
              </a:rPr>
              <a:t>.</a:t>
            </a:r>
            <a:r>
              <a:rPr lang="en-US" dirty="0" err="1">
                <a:solidFill>
                  <a:srgbClr val="DD4A68"/>
                </a:solidFill>
              </a:rPr>
              <a:t>a</a:t>
            </a:r>
            <a:r>
              <a:rPr lang="en-US" dirty="0" err="1" smtClean="0">
                <a:solidFill>
                  <a:srgbClr val="DD4A68"/>
                </a:solidFill>
              </a:rPr>
              <a:t>ge</a:t>
            </a:r>
            <a:r>
              <a:rPr lang="en-US" dirty="0" smtClean="0">
                <a:solidFill>
                  <a:srgbClr val="999999"/>
                </a:solidFill>
              </a:rPr>
              <a:t>);</a:t>
            </a:r>
            <a:r>
              <a:rPr lang="en-US" sz="1800" dirty="0" smtClean="0"/>
              <a:t> 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999999"/>
                </a:solidFill>
              </a:rPr>
              <a:t>	</a:t>
            </a:r>
            <a:r>
              <a:rPr lang="en-US" dirty="0" smtClean="0">
                <a:solidFill>
                  <a:srgbClr val="999999"/>
                </a:solidFill>
              </a:rPr>
              <a:t>}</a:t>
            </a:r>
            <a:r>
              <a:rPr lang="en-US" dirty="0" smtClean="0"/>
              <a:t> 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999999"/>
                </a:solidFill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8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9</a:t>
            </a:r>
            <a:r>
              <a:rPr lang="en-US" dirty="0" smtClean="0">
                <a:solidFill>
                  <a:srgbClr val="708090"/>
                </a:solidFill>
              </a:rPr>
              <a:t> </a:t>
            </a:r>
            <a:r>
              <a:rPr lang="en-US" dirty="0">
                <a:solidFill>
                  <a:srgbClr val="708090"/>
                </a:solidFill>
              </a:rPr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708090"/>
                </a:solidFill>
              </a:rPr>
              <a:t># Output</a:t>
            </a:r>
            <a:r>
              <a:rPr lang="en-US" sz="2800" dirty="0"/>
              <a:t> </a:t>
            </a:r>
            <a:endParaRPr lang="en-US" sz="2800" dirty="0" smtClean="0"/>
          </a:p>
          <a:p>
            <a:pPr lvl="1"/>
            <a:r>
              <a:rPr lang="en-US" sz="2800" dirty="0" smtClean="0"/>
              <a:t>Name </a:t>
            </a:r>
            <a:r>
              <a:rPr lang="en-US" sz="2800" dirty="0">
                <a:solidFill>
                  <a:srgbClr val="669900"/>
                </a:solidFill>
              </a:rPr>
              <a:t>:</a:t>
            </a:r>
            <a:r>
              <a:rPr lang="en-US" sz="2800" dirty="0"/>
              <a:t> Rajeev, Age </a:t>
            </a:r>
            <a:r>
              <a:rPr lang="en-US" sz="2800" dirty="0">
                <a:solidFill>
                  <a:srgbClr val="669900"/>
                </a:solidFill>
              </a:rPr>
              <a:t>: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990055"/>
                </a:solidFill>
              </a:rPr>
              <a:t>25</a:t>
            </a:r>
            <a:r>
              <a:rPr lang="en-US" sz="2800" dirty="0"/>
              <a:t> </a:t>
            </a:r>
            <a:endParaRPr lang="en-US" sz="2800" dirty="0" smtClean="0"/>
          </a:p>
          <a:p>
            <a:pPr lvl="1"/>
            <a:r>
              <a:rPr lang="en-US" sz="2800" dirty="0" smtClean="0"/>
              <a:t>Name </a:t>
            </a:r>
            <a:r>
              <a:rPr lang="en-US" sz="2800" dirty="0">
                <a:solidFill>
                  <a:srgbClr val="669900"/>
                </a:solidFill>
              </a:rPr>
              <a:t>:</a:t>
            </a:r>
            <a:r>
              <a:rPr lang="en-US" sz="2800" dirty="0"/>
              <a:t> John, Age </a:t>
            </a:r>
            <a:r>
              <a:rPr lang="en-US" sz="2800" dirty="0">
                <a:solidFill>
                  <a:srgbClr val="669900"/>
                </a:solidFill>
              </a:rPr>
              <a:t>: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990055"/>
                </a:solidFill>
              </a:rPr>
              <a:t>34</a:t>
            </a:r>
            <a:r>
              <a:rPr lang="en-US" sz="2800" dirty="0"/>
              <a:t> </a:t>
            </a:r>
            <a:endParaRPr lang="en-US" sz="2800" dirty="0" smtClean="0"/>
          </a:p>
          <a:p>
            <a:pPr lvl="1"/>
            <a:r>
              <a:rPr lang="en-US" sz="2800" dirty="0" smtClean="0"/>
              <a:t>Name </a:t>
            </a:r>
            <a:r>
              <a:rPr lang="en-US" sz="2800" dirty="0">
                <a:solidFill>
                  <a:srgbClr val="669900"/>
                </a:solidFill>
              </a:rPr>
              <a:t>:</a:t>
            </a:r>
            <a:r>
              <a:rPr lang="en-US" sz="2800" dirty="0"/>
              <a:t> Steve, Age </a:t>
            </a:r>
            <a:r>
              <a:rPr lang="en-US" sz="2800" dirty="0">
                <a:solidFill>
                  <a:srgbClr val="669900"/>
                </a:solidFill>
              </a:rPr>
              <a:t>: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990055"/>
                </a:solidFill>
              </a:rPr>
              <a:t>29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3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543800" cy="2593975"/>
          </a:xfrm>
        </p:spPr>
        <p:txBody>
          <a:bodyPr/>
          <a:lstStyle/>
          <a:p>
            <a:r>
              <a:rPr lang="en-US" altLang="en-US" b="1" dirty="0" smtClean="0"/>
              <a:t>Code for </a:t>
            </a:r>
            <a:r>
              <a:rPr lang="en-GB" b="1" dirty="0"/>
              <a:t>Keeping </a:t>
            </a:r>
            <a:r>
              <a:rPr lang="en-GB" b="1" dirty="0" smtClean="0"/>
              <a:t>Track </a:t>
            </a:r>
            <a:r>
              <a:rPr lang="en-GB" b="1" dirty="0"/>
              <a:t>of </a:t>
            </a:r>
            <a:r>
              <a:rPr lang="en-GB" b="1" dirty="0" smtClean="0"/>
              <a:t>Daily Expense Problem</a:t>
            </a:r>
            <a:r>
              <a:rPr lang="en-US" b="1" dirty="0"/>
              <a:t/>
            </a:r>
            <a:br>
              <a:rPr lang="en-US" b="1" dirty="0"/>
            </a:br>
            <a:endParaRPr lang="en-US" alt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6BB45D47-DFEE-440E-824E-C7580D04E10F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35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01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smtClean="0"/>
              <a:t>Adding new price by user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997F13E6-DDA1-4E1D-824F-7FA828382C21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36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217440" y="1404148"/>
            <a:ext cx="8778240" cy="499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sz="2900"/>
              <a:t>import java.util.Scanner;</a:t>
            </a:r>
          </a:p>
          <a:p>
            <a:pPr eaLnBrk="1"/>
            <a:r>
              <a:rPr lang="en-US" altLang="en-US" sz="2900"/>
              <a:t>import java.util. ArrayList;</a:t>
            </a:r>
          </a:p>
          <a:p>
            <a:pPr eaLnBrk="1"/>
            <a:endParaRPr lang="en-US" altLang="en-US" sz="2900"/>
          </a:p>
          <a:p>
            <a:pPr eaLnBrk="1"/>
            <a:r>
              <a:rPr lang="en-US" altLang="en-US" sz="2900"/>
              <a:t>public static void main(String[] args) {</a:t>
            </a:r>
          </a:p>
          <a:p>
            <a:pPr eaLnBrk="1"/>
            <a:r>
              <a:rPr lang="en-US" altLang="en-US" sz="2900"/>
              <a:t> </a:t>
            </a:r>
          </a:p>
          <a:p>
            <a:pPr eaLnBrk="1"/>
            <a:r>
              <a:rPr lang="en-US" altLang="en-US" sz="2900"/>
              <a:t>ArrayList&lt;Float&gt; expenses = new ArrayList&lt;Float&gt;();</a:t>
            </a:r>
          </a:p>
          <a:p>
            <a:pPr eaLnBrk="1"/>
            <a:r>
              <a:rPr lang="en-US" altLang="en-US" sz="2900"/>
              <a:t> Scanner s = new Scanner(System.in);</a:t>
            </a:r>
          </a:p>
          <a:p>
            <a:pPr eaLnBrk="1"/>
            <a:r>
              <a:rPr lang="en-US" altLang="en-US" sz="2900"/>
              <a:t>System.out.println("Enter price");</a:t>
            </a:r>
          </a:p>
          <a:p>
            <a:pPr eaLnBrk="1"/>
            <a:r>
              <a:rPr lang="en-US" altLang="en-US" sz="2900"/>
              <a:t>num = s.nextFloat();</a:t>
            </a:r>
          </a:p>
          <a:p>
            <a:pPr eaLnBrk="1"/>
            <a:r>
              <a:rPr lang="en-US" altLang="en-US" sz="2900"/>
              <a:t>expenses.add(num);</a:t>
            </a:r>
          </a:p>
          <a:p>
            <a:pPr eaLnBrk="1"/>
            <a:endParaRPr lang="en-US" altLang="en-US" sz="2900"/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1549440" y="1751224"/>
            <a:ext cx="231630" cy="360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83855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r>
              <a:rPr lang="en-US" altLang="en-US" b="1" dirty="0" smtClean="0"/>
              <a:t>Deleting price entered by user</a:t>
            </a:r>
            <a:endParaRPr lang="ar-JO" altLang="en-US" b="1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BC249E9D-01BD-4037-B53E-FE4D7F4DE3CE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37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493920" y="1839074"/>
            <a:ext cx="6363360" cy="1422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sz="2900"/>
              <a:t>System.out.println("Enter price");</a:t>
            </a:r>
          </a:p>
          <a:p>
            <a:pPr eaLnBrk="1"/>
            <a:r>
              <a:rPr lang="en-US" altLang="en-US" sz="2900"/>
              <a:t>num = s.nextFloat();</a:t>
            </a:r>
          </a:p>
          <a:p>
            <a:pPr eaLnBrk="1"/>
            <a:r>
              <a:rPr lang="en-US" altLang="en-US" sz="2900"/>
              <a:t>expenses.remove(num);</a:t>
            </a:r>
            <a:endParaRPr lang="ar-JO" altLang="en-US" sz="2900"/>
          </a:p>
        </p:txBody>
      </p:sp>
    </p:spTree>
    <p:extLst>
      <p:ext uri="{BB962C8B-B14F-4D97-AF65-F5344CB8AC3E}">
        <p14:creationId xmlns:p14="http://schemas.microsoft.com/office/powerpoint/2010/main" val="145797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smtClean="0"/>
              <a:t>Search for an price entered by user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046E2D54-952B-460B-98B8-9E6B4B25CCB3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38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424800" y="1769947"/>
            <a:ext cx="8225280" cy="276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sz="2900"/>
              <a:t>                System.out.println("Enter price");</a:t>
            </a:r>
          </a:p>
          <a:p>
            <a:pPr eaLnBrk="1"/>
            <a:r>
              <a:rPr lang="en-US" altLang="en-US" sz="2900"/>
              <a:t>                num = s.nextFloat();</a:t>
            </a:r>
          </a:p>
          <a:p>
            <a:pPr eaLnBrk="1"/>
            <a:r>
              <a:rPr lang="en-US" altLang="en-US" sz="2900"/>
              <a:t>                if(expenses.contains(num))</a:t>
            </a:r>
          </a:p>
          <a:p>
            <a:pPr eaLnBrk="1"/>
            <a:r>
              <a:rPr lang="en-US" altLang="en-US" sz="2900"/>
              <a:t>                   System.out.println("price found");</a:t>
            </a:r>
          </a:p>
          <a:p>
            <a:pPr eaLnBrk="1"/>
            <a:r>
              <a:rPr lang="en-US" altLang="en-US" sz="2900"/>
              <a:t>                else</a:t>
            </a:r>
          </a:p>
          <a:p>
            <a:pPr eaLnBrk="1"/>
            <a:r>
              <a:rPr lang="en-US" altLang="en-US" sz="2900"/>
              <a:t>                    System.out.println("price not found");</a:t>
            </a:r>
          </a:p>
        </p:txBody>
      </p:sp>
    </p:spTree>
    <p:extLst>
      <p:ext uri="{BB962C8B-B14F-4D97-AF65-F5344CB8AC3E}">
        <p14:creationId xmlns:p14="http://schemas.microsoft.com/office/powerpoint/2010/main" val="23182762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smtClean="0"/>
              <a:t>Finding Minimum Price</a:t>
            </a:r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5A5CEC78-7CFD-43AB-8BC5-3027230F4DF1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39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0" y="1984529"/>
            <a:ext cx="9144000" cy="320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sz="2900"/>
              <a:t>                Float min = expenses.get(0);</a:t>
            </a:r>
          </a:p>
          <a:p>
            <a:pPr eaLnBrk="1"/>
            <a:r>
              <a:rPr lang="en-US" altLang="en-US" sz="2900"/>
              <a:t>                for(int i=1;i&lt;expenses.size();i++)</a:t>
            </a:r>
          </a:p>
          <a:p>
            <a:pPr eaLnBrk="1"/>
            <a:r>
              <a:rPr lang="en-US" altLang="en-US" sz="2900"/>
              <a:t>                {</a:t>
            </a:r>
          </a:p>
          <a:p>
            <a:pPr eaLnBrk="1"/>
            <a:r>
              <a:rPr lang="en-US" altLang="en-US" sz="2900"/>
              <a:t>                    if(min&gt;expenses.get(i))</a:t>
            </a:r>
          </a:p>
          <a:p>
            <a:pPr eaLnBrk="1"/>
            <a:r>
              <a:rPr lang="en-US" altLang="en-US" sz="2900"/>
              <a:t>                        min=expenses.get(i);</a:t>
            </a:r>
          </a:p>
          <a:p>
            <a:pPr eaLnBrk="1"/>
            <a:r>
              <a:rPr lang="en-US" altLang="en-US" sz="2900"/>
              <a:t>                }</a:t>
            </a:r>
          </a:p>
          <a:p>
            <a:pPr eaLnBrk="1"/>
            <a:r>
              <a:rPr lang="en-US" altLang="en-US" sz="2900"/>
              <a:t>                System.out.println("minimum price is: "+min);</a:t>
            </a:r>
          </a:p>
        </p:txBody>
      </p:sp>
    </p:spTree>
    <p:extLst>
      <p:ext uri="{BB962C8B-B14F-4D97-AF65-F5344CB8AC3E}">
        <p14:creationId xmlns:p14="http://schemas.microsoft.com/office/powerpoint/2010/main" val="350345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Unordered List Operations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Add:</a:t>
            </a:r>
            <a:r>
              <a:rPr lang="en-US" sz="2800" dirty="0" smtClean="0"/>
              <a:t> add new entry to the end of the list.</a:t>
            </a:r>
          </a:p>
          <a:p>
            <a:r>
              <a:rPr lang="en-US" sz="2800" b="1" dirty="0" smtClean="0"/>
              <a:t>Example:</a:t>
            </a:r>
            <a:r>
              <a:rPr lang="en-US" sz="2800" dirty="0" smtClean="0"/>
              <a:t> add 20 to the following unordered list: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558" y="3501007"/>
            <a:ext cx="2017330" cy="297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141" y="3637264"/>
            <a:ext cx="185737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70847"/>
            <a:ext cx="2808312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8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smtClean="0"/>
              <a:t>Finding the total</a:t>
            </a:r>
            <a:endParaRPr lang="ar-JO" altLang="en-US" b="1" dirty="0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7224BAC0-8FBC-4175-A741-F543DB94A214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40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17440" y="1700819"/>
            <a:ext cx="8640000" cy="276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sz="2900"/>
              <a:t>Float sum=0f;</a:t>
            </a:r>
          </a:p>
          <a:p>
            <a:pPr eaLnBrk="1"/>
            <a:r>
              <a:rPr lang="en-US" altLang="en-US" sz="2900"/>
              <a:t>for(int i=0;i&lt;expenses.size();i++)</a:t>
            </a:r>
          </a:p>
          <a:p>
            <a:pPr eaLnBrk="1"/>
            <a:r>
              <a:rPr lang="en-US" altLang="en-US" sz="2900"/>
              <a:t>                {</a:t>
            </a:r>
          </a:p>
          <a:p>
            <a:pPr eaLnBrk="1"/>
            <a:r>
              <a:rPr lang="en-US" altLang="en-US" sz="2900"/>
              <a:t>                    sum+=expenses.get(i);</a:t>
            </a:r>
          </a:p>
          <a:p>
            <a:pPr eaLnBrk="1"/>
            <a:r>
              <a:rPr lang="en-US" altLang="en-US" sz="2900"/>
              <a:t>                }</a:t>
            </a:r>
          </a:p>
          <a:p>
            <a:pPr eaLnBrk="1"/>
            <a:r>
              <a:rPr lang="en-US" altLang="en-US" sz="2900"/>
              <a:t>                System.out.println("Total price is: "+sum);</a:t>
            </a:r>
            <a:endParaRPr lang="ar-JO" altLang="en-US" sz="2900"/>
          </a:p>
        </p:txBody>
      </p:sp>
    </p:spTree>
    <p:extLst>
      <p:ext uri="{BB962C8B-B14F-4D97-AF65-F5344CB8AC3E}">
        <p14:creationId xmlns:p14="http://schemas.microsoft.com/office/powerpoint/2010/main" val="34190063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smtClean="0"/>
              <a:t>Print All Prices</a:t>
            </a:r>
            <a:endParaRPr lang="ar-JO" altLang="en-US" b="1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AD969816-1669-40F9-80FB-B0B28D14CAEF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41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217440" y="3270584"/>
            <a:ext cx="8501760" cy="53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sz="2900"/>
              <a:t>System.out.println("All prices are: "+expenses);</a:t>
            </a:r>
            <a:endParaRPr lang="ar-JO" altLang="en-US" sz="2900"/>
          </a:p>
        </p:txBody>
      </p:sp>
    </p:spTree>
    <p:extLst>
      <p:ext uri="{BB962C8B-B14F-4D97-AF65-F5344CB8AC3E}">
        <p14:creationId xmlns:p14="http://schemas.microsoft.com/office/powerpoint/2010/main" val="22032909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/>
              <a:t>The </a:t>
            </a:r>
            <a:r>
              <a:rPr lang="en-US" altLang="en-US" b="1" dirty="0" smtClean="0"/>
              <a:t>Complete program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744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C2250806-0E29-4E0C-A738-0AF6673869A2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43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179512" y="0"/>
            <a:ext cx="7948800" cy="648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sz="1600" dirty="0"/>
              <a:t>package </a:t>
            </a:r>
            <a:r>
              <a:rPr lang="en-US" altLang="en-US" sz="1600" dirty="0" err="1"/>
              <a:t>expensbyaeeaylist</a:t>
            </a:r>
            <a:r>
              <a:rPr lang="en-US" altLang="en-US" sz="1600" dirty="0"/>
              <a:t>;</a:t>
            </a:r>
          </a:p>
          <a:p>
            <a:pPr eaLnBrk="1"/>
            <a:r>
              <a:rPr lang="en-US" altLang="en-US" sz="1600" dirty="0"/>
              <a:t>import </a:t>
            </a:r>
            <a:r>
              <a:rPr lang="en-US" altLang="en-US" sz="1600" dirty="0" err="1"/>
              <a:t>java.util</a:t>
            </a:r>
            <a:r>
              <a:rPr lang="en-US" altLang="en-US" sz="1600" dirty="0" smtClean="0"/>
              <a:t>.*;</a:t>
            </a:r>
            <a:endParaRPr lang="en-US" altLang="en-US" sz="1600" dirty="0"/>
          </a:p>
          <a:p>
            <a:pPr eaLnBrk="1"/>
            <a:r>
              <a:rPr lang="en-US" altLang="en-US" sz="1600" dirty="0"/>
              <a:t>public class </a:t>
            </a:r>
            <a:r>
              <a:rPr lang="en-US" altLang="en-US" sz="1600" dirty="0" err="1"/>
              <a:t>ExpensByAeeayList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{</a:t>
            </a:r>
            <a:endParaRPr lang="en-US" altLang="en-US" sz="1600" dirty="0"/>
          </a:p>
          <a:p>
            <a:pPr eaLnBrk="1"/>
            <a:r>
              <a:rPr lang="en-US" altLang="en-US" sz="1600" dirty="0"/>
              <a:t>public static void main(String[] </a:t>
            </a:r>
            <a:r>
              <a:rPr lang="en-US" altLang="en-US" sz="1600" dirty="0" err="1"/>
              <a:t>args</a:t>
            </a:r>
            <a:r>
              <a:rPr lang="en-US" altLang="en-US" sz="1600" dirty="0"/>
              <a:t>) {</a:t>
            </a:r>
          </a:p>
          <a:p>
            <a:pPr eaLnBrk="1"/>
            <a:r>
              <a:rPr lang="en-US" altLang="en-US" sz="1600" dirty="0" err="1"/>
              <a:t>ArrayList</a:t>
            </a:r>
            <a:r>
              <a:rPr lang="en-US" altLang="en-US" sz="1600" dirty="0"/>
              <a:t>&lt;Float&gt; expenses = new </a:t>
            </a:r>
            <a:r>
              <a:rPr lang="en-US" altLang="en-US" sz="1600" dirty="0" err="1"/>
              <a:t>ArrayList</a:t>
            </a:r>
            <a:r>
              <a:rPr lang="en-US" altLang="en-US" sz="1600" dirty="0"/>
              <a:t>&lt;Float&gt;();</a:t>
            </a:r>
          </a:p>
          <a:p>
            <a:pPr eaLnBrk="1"/>
            <a:r>
              <a:rPr lang="en-US" altLang="en-US" sz="1600" dirty="0"/>
              <a:t>        Scanner s = new Scanner(System.in);</a:t>
            </a:r>
          </a:p>
          <a:p>
            <a:pPr eaLnBrk="1"/>
            <a:r>
              <a:rPr lang="en-US" altLang="en-US" sz="1600" dirty="0"/>
              <a:t>        Float </a:t>
            </a:r>
            <a:r>
              <a:rPr lang="en-US" altLang="en-US" sz="1600" dirty="0" err="1"/>
              <a:t>num</a:t>
            </a:r>
            <a:r>
              <a:rPr lang="en-US" altLang="en-US" sz="1600" dirty="0"/>
              <a:t>;</a:t>
            </a:r>
          </a:p>
          <a:p>
            <a:pPr eaLnBrk="1"/>
            <a:r>
              <a:rPr lang="en-US" altLang="en-US" sz="1600" dirty="0"/>
              <a:t>        Float min;</a:t>
            </a:r>
          </a:p>
          <a:p>
            <a:pPr eaLnBrk="1"/>
            <a:r>
              <a:rPr lang="en-US" altLang="en-US" sz="1600" dirty="0"/>
              <a:t>        Float sum=0f;</a:t>
            </a:r>
          </a:p>
          <a:p>
            <a:pPr eaLnBrk="1"/>
            <a:r>
              <a:rPr lang="en-US" altLang="en-US" sz="1600" dirty="0"/>
              <a:t>        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 choice;</a:t>
            </a:r>
          </a:p>
          <a:p>
            <a:pPr eaLnBrk="1"/>
            <a:r>
              <a:rPr lang="en-US" altLang="en-US" sz="1600" dirty="0"/>
              <a:t>        </a:t>
            </a:r>
            <a:r>
              <a:rPr lang="en-US" altLang="en-US" sz="1600" dirty="0" err="1"/>
              <a:t>boolean</a:t>
            </a:r>
            <a:r>
              <a:rPr lang="en-US" altLang="en-US" sz="1600" dirty="0"/>
              <a:t> run = true</a:t>
            </a:r>
            <a:r>
              <a:rPr lang="en-US" altLang="en-US" sz="1600" dirty="0" smtClean="0"/>
              <a:t>;</a:t>
            </a:r>
            <a:endParaRPr lang="en-US" altLang="en-US" sz="1600" dirty="0"/>
          </a:p>
          <a:p>
            <a:pPr eaLnBrk="1"/>
            <a:r>
              <a:rPr lang="en-US" altLang="en-US" sz="1600" dirty="0"/>
              <a:t>        while(run)</a:t>
            </a:r>
          </a:p>
          <a:p>
            <a:pPr eaLnBrk="1"/>
            <a:r>
              <a:rPr lang="en-US" altLang="en-US" sz="1600" dirty="0"/>
              <a:t>        {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("***********************************");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("***********************************");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("To insert new price press 1.");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("To delete a price press 2.");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("To search for a price press 3.");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("To find minimum  price press 4.");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("To find total price press 5.");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("To print all prices press 6.");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("To exit press 7.");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("***********************************");</a:t>
            </a:r>
          </a:p>
          <a:p>
            <a:pPr eaLnBrk="1"/>
            <a:r>
              <a:rPr lang="en-US" altLang="en-US" sz="1600" dirty="0"/>
              <a:t>            </a:t>
            </a:r>
            <a:r>
              <a:rPr lang="en-US" altLang="en-US" sz="1600" dirty="0" err="1"/>
              <a:t>System.out.println</a:t>
            </a:r>
            <a:r>
              <a:rPr lang="en-US" altLang="en-US" sz="1600" dirty="0"/>
              <a:t>("***********************************");</a:t>
            </a:r>
          </a:p>
          <a:p>
            <a:pPr eaLnBrk="1"/>
            <a:endParaRPr lang="en-US" altLang="en-US" sz="1600" dirty="0" smtClean="0"/>
          </a:p>
          <a:p>
            <a:pPr eaLnBrk="1"/>
            <a:r>
              <a:rPr lang="en-US" altLang="en-US" sz="1600" dirty="0" smtClean="0"/>
              <a:t>choice </a:t>
            </a:r>
            <a:r>
              <a:rPr lang="en-US" altLang="en-US" sz="1600" dirty="0"/>
              <a:t>= </a:t>
            </a:r>
            <a:r>
              <a:rPr lang="en-US" altLang="en-US" sz="1600" dirty="0" err="1"/>
              <a:t>s.nextInt</a:t>
            </a:r>
            <a:r>
              <a:rPr lang="en-US" altLang="en-US" sz="1600" dirty="0"/>
              <a:t>();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35391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C545122E-644F-43C3-8739-0B02A26F23A4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44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70400" y="8023"/>
            <a:ext cx="7948800" cy="6777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sz="1500" dirty="0"/>
              <a:t>switch(choice)</a:t>
            </a:r>
          </a:p>
          <a:p>
            <a:pPr eaLnBrk="1"/>
            <a:r>
              <a:rPr lang="en-US" altLang="en-US" sz="1500" dirty="0"/>
              <a:t>        {</a:t>
            </a:r>
          </a:p>
          <a:p>
            <a:pPr eaLnBrk="1"/>
            <a:r>
              <a:rPr lang="en-US" altLang="en-US" sz="1500" dirty="0"/>
              <a:t>            case 1: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System.out.println</a:t>
            </a:r>
            <a:r>
              <a:rPr lang="en-US" altLang="en-US" sz="1500" dirty="0"/>
              <a:t>("Enter price");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num</a:t>
            </a:r>
            <a:r>
              <a:rPr lang="en-US" altLang="en-US" sz="1500" dirty="0"/>
              <a:t> = </a:t>
            </a:r>
            <a:r>
              <a:rPr lang="en-US" altLang="en-US" sz="1500" dirty="0" err="1"/>
              <a:t>s.nextFloat</a:t>
            </a:r>
            <a:r>
              <a:rPr lang="en-US" altLang="en-US" sz="1500" dirty="0"/>
              <a:t>();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expenses.add</a:t>
            </a:r>
            <a:r>
              <a:rPr lang="en-US" altLang="en-US" sz="1500" dirty="0"/>
              <a:t>(</a:t>
            </a:r>
            <a:r>
              <a:rPr lang="en-US" altLang="en-US" sz="1500" dirty="0" err="1"/>
              <a:t>num</a:t>
            </a:r>
            <a:r>
              <a:rPr lang="en-US" altLang="en-US" sz="1500" dirty="0"/>
              <a:t>);</a:t>
            </a:r>
          </a:p>
          <a:p>
            <a:pPr eaLnBrk="1"/>
            <a:r>
              <a:rPr lang="en-US" altLang="en-US" sz="1500" dirty="0"/>
              <a:t>                break;</a:t>
            </a:r>
          </a:p>
          <a:p>
            <a:pPr eaLnBrk="1"/>
            <a:r>
              <a:rPr lang="en-US" altLang="en-US" sz="1500" dirty="0"/>
              <a:t>            case 2: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System.out.println</a:t>
            </a:r>
            <a:r>
              <a:rPr lang="en-US" altLang="en-US" sz="1500" dirty="0"/>
              <a:t>("Enter price");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num</a:t>
            </a:r>
            <a:r>
              <a:rPr lang="en-US" altLang="en-US" sz="1500" dirty="0"/>
              <a:t> = </a:t>
            </a:r>
            <a:r>
              <a:rPr lang="en-US" altLang="en-US" sz="1500" dirty="0" err="1"/>
              <a:t>s.nextFloat</a:t>
            </a:r>
            <a:r>
              <a:rPr lang="en-US" altLang="en-US" sz="1500" dirty="0"/>
              <a:t>();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expenses.remove</a:t>
            </a:r>
            <a:r>
              <a:rPr lang="en-US" altLang="en-US" sz="1500" dirty="0"/>
              <a:t>(</a:t>
            </a:r>
            <a:r>
              <a:rPr lang="en-US" altLang="en-US" sz="1500" dirty="0" err="1"/>
              <a:t>num</a:t>
            </a:r>
            <a:r>
              <a:rPr lang="en-US" altLang="en-US" sz="1500" dirty="0"/>
              <a:t>);</a:t>
            </a:r>
          </a:p>
          <a:p>
            <a:pPr eaLnBrk="1"/>
            <a:r>
              <a:rPr lang="en-US" altLang="en-US" sz="1500" dirty="0"/>
              <a:t>                break;</a:t>
            </a:r>
          </a:p>
          <a:p>
            <a:pPr eaLnBrk="1"/>
            <a:r>
              <a:rPr lang="en-US" altLang="en-US" sz="1500" dirty="0"/>
              <a:t>            case 3: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System.out.println</a:t>
            </a:r>
            <a:r>
              <a:rPr lang="en-US" altLang="en-US" sz="1500" dirty="0"/>
              <a:t>("Enter price");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num</a:t>
            </a:r>
            <a:r>
              <a:rPr lang="en-US" altLang="en-US" sz="1500" dirty="0"/>
              <a:t> = </a:t>
            </a:r>
            <a:r>
              <a:rPr lang="en-US" altLang="en-US" sz="1500" dirty="0" err="1"/>
              <a:t>s.nextFloat</a:t>
            </a:r>
            <a:r>
              <a:rPr lang="en-US" altLang="en-US" sz="1500" dirty="0"/>
              <a:t>();</a:t>
            </a:r>
          </a:p>
          <a:p>
            <a:pPr eaLnBrk="1"/>
            <a:r>
              <a:rPr lang="en-US" altLang="en-US" sz="1500" dirty="0"/>
              <a:t>                if(</a:t>
            </a:r>
            <a:r>
              <a:rPr lang="en-US" altLang="en-US" sz="1500" dirty="0" err="1"/>
              <a:t>expenses.contains</a:t>
            </a:r>
            <a:r>
              <a:rPr lang="en-US" altLang="en-US" sz="1500" dirty="0"/>
              <a:t>(</a:t>
            </a:r>
            <a:r>
              <a:rPr lang="en-US" altLang="en-US" sz="1500" dirty="0" err="1"/>
              <a:t>num</a:t>
            </a:r>
            <a:r>
              <a:rPr lang="en-US" altLang="en-US" sz="1500" dirty="0"/>
              <a:t>))</a:t>
            </a:r>
          </a:p>
          <a:p>
            <a:pPr eaLnBrk="1"/>
            <a:r>
              <a:rPr lang="en-US" altLang="en-US" sz="1500" dirty="0"/>
              <a:t>                   </a:t>
            </a:r>
            <a:r>
              <a:rPr lang="en-US" altLang="en-US" sz="1500" dirty="0" err="1"/>
              <a:t>System.out.println</a:t>
            </a:r>
            <a:r>
              <a:rPr lang="en-US" altLang="en-US" sz="1500" dirty="0"/>
              <a:t>("price found");</a:t>
            </a:r>
          </a:p>
          <a:p>
            <a:pPr eaLnBrk="1"/>
            <a:r>
              <a:rPr lang="en-US" altLang="en-US" sz="1500" dirty="0"/>
              <a:t>                else</a:t>
            </a:r>
          </a:p>
          <a:p>
            <a:pPr eaLnBrk="1"/>
            <a:r>
              <a:rPr lang="en-US" altLang="en-US" sz="1500" dirty="0"/>
              <a:t>                    </a:t>
            </a:r>
            <a:r>
              <a:rPr lang="en-US" altLang="en-US" sz="1500" dirty="0" err="1"/>
              <a:t>System.out.println</a:t>
            </a:r>
            <a:r>
              <a:rPr lang="en-US" altLang="en-US" sz="1500" dirty="0"/>
              <a:t>("price not found");</a:t>
            </a:r>
          </a:p>
          <a:p>
            <a:pPr eaLnBrk="1"/>
            <a:r>
              <a:rPr lang="en-US" altLang="en-US" sz="1500" dirty="0"/>
              <a:t>                break;</a:t>
            </a:r>
          </a:p>
          <a:p>
            <a:pPr eaLnBrk="1"/>
            <a:r>
              <a:rPr lang="en-US" altLang="en-US" sz="1500" dirty="0"/>
              <a:t>            case 4:</a:t>
            </a:r>
          </a:p>
          <a:p>
            <a:pPr eaLnBrk="1"/>
            <a:r>
              <a:rPr lang="en-US" altLang="en-US" sz="1500" dirty="0"/>
              <a:t>                min = </a:t>
            </a:r>
            <a:r>
              <a:rPr lang="en-US" altLang="en-US" sz="1500" dirty="0" err="1"/>
              <a:t>expenses.get</a:t>
            </a:r>
            <a:r>
              <a:rPr lang="en-US" altLang="en-US" sz="1500" dirty="0"/>
              <a:t>(0);</a:t>
            </a:r>
          </a:p>
          <a:p>
            <a:pPr eaLnBrk="1"/>
            <a:r>
              <a:rPr lang="en-US" altLang="en-US" sz="1500" dirty="0"/>
              <a:t>                for(</a:t>
            </a:r>
            <a:r>
              <a:rPr lang="en-US" altLang="en-US" sz="1500" dirty="0" err="1"/>
              <a:t>int</a:t>
            </a:r>
            <a:r>
              <a:rPr lang="en-US" altLang="en-US" sz="1500" dirty="0"/>
              <a:t> </a:t>
            </a:r>
            <a:r>
              <a:rPr lang="en-US" altLang="en-US" sz="1500" dirty="0" err="1"/>
              <a:t>i</a:t>
            </a:r>
            <a:r>
              <a:rPr lang="en-US" altLang="en-US" sz="1500" dirty="0"/>
              <a:t>=1;i&lt;</a:t>
            </a:r>
            <a:r>
              <a:rPr lang="en-US" altLang="en-US" sz="1500" dirty="0" err="1"/>
              <a:t>expenses.size</a:t>
            </a:r>
            <a:r>
              <a:rPr lang="en-US" altLang="en-US" sz="1500" dirty="0"/>
              <a:t>();</a:t>
            </a:r>
            <a:r>
              <a:rPr lang="en-US" altLang="en-US" sz="1500" dirty="0" err="1"/>
              <a:t>i</a:t>
            </a:r>
            <a:r>
              <a:rPr lang="en-US" altLang="en-US" sz="1500" dirty="0"/>
              <a:t>++)</a:t>
            </a:r>
          </a:p>
          <a:p>
            <a:pPr eaLnBrk="1"/>
            <a:r>
              <a:rPr lang="en-US" altLang="en-US" sz="1500" dirty="0"/>
              <a:t>                {</a:t>
            </a:r>
          </a:p>
          <a:p>
            <a:pPr eaLnBrk="1"/>
            <a:r>
              <a:rPr lang="en-US" altLang="en-US" sz="1500" dirty="0"/>
              <a:t>                    if(min&gt;</a:t>
            </a:r>
            <a:r>
              <a:rPr lang="en-US" altLang="en-US" sz="1500" dirty="0" err="1"/>
              <a:t>expenses.get</a:t>
            </a:r>
            <a:r>
              <a:rPr lang="en-US" altLang="en-US" sz="1500" dirty="0"/>
              <a:t>(</a:t>
            </a:r>
            <a:r>
              <a:rPr lang="en-US" altLang="en-US" sz="1500" dirty="0" err="1"/>
              <a:t>i</a:t>
            </a:r>
            <a:r>
              <a:rPr lang="en-US" altLang="en-US" sz="1500" dirty="0"/>
              <a:t>))</a:t>
            </a:r>
          </a:p>
          <a:p>
            <a:pPr eaLnBrk="1"/>
            <a:r>
              <a:rPr lang="en-US" altLang="en-US" sz="1500" dirty="0"/>
              <a:t>                        min=</a:t>
            </a:r>
            <a:r>
              <a:rPr lang="en-US" altLang="en-US" sz="1500" dirty="0" err="1"/>
              <a:t>expenses.get</a:t>
            </a:r>
            <a:r>
              <a:rPr lang="en-US" altLang="en-US" sz="1500" dirty="0"/>
              <a:t>(</a:t>
            </a:r>
            <a:r>
              <a:rPr lang="en-US" altLang="en-US" sz="1500" dirty="0" err="1"/>
              <a:t>i</a:t>
            </a:r>
            <a:r>
              <a:rPr lang="en-US" altLang="en-US" sz="1500" dirty="0"/>
              <a:t>);</a:t>
            </a:r>
          </a:p>
          <a:p>
            <a:pPr eaLnBrk="1"/>
            <a:r>
              <a:rPr lang="en-US" altLang="en-US" sz="1500" dirty="0"/>
              <a:t>                }</a:t>
            </a:r>
          </a:p>
          <a:p>
            <a:pPr eaLnBrk="1"/>
            <a:r>
              <a:rPr lang="en-US" altLang="en-US" sz="1500" dirty="0"/>
              <a:t>                </a:t>
            </a:r>
            <a:r>
              <a:rPr lang="en-US" altLang="en-US" sz="1500" dirty="0" err="1"/>
              <a:t>System.out.println</a:t>
            </a:r>
            <a:r>
              <a:rPr lang="en-US" altLang="en-US" sz="1500" dirty="0"/>
              <a:t>("minimum price is: "+min);</a:t>
            </a:r>
          </a:p>
          <a:p>
            <a:pPr eaLnBrk="1"/>
            <a:r>
              <a:rPr lang="en-US" altLang="en-US" sz="1500" dirty="0"/>
              <a:t>                break;</a:t>
            </a:r>
          </a:p>
        </p:txBody>
      </p:sp>
    </p:spTree>
    <p:extLst>
      <p:ext uri="{BB962C8B-B14F-4D97-AF65-F5344CB8AC3E}">
        <p14:creationId xmlns:p14="http://schemas.microsoft.com/office/powerpoint/2010/main" val="5793493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4C0C6E74-95FE-47B4-8D68-BD93518E3042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45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17440" y="249147"/>
            <a:ext cx="8926560" cy="5900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r>
              <a:rPr lang="en-US" altLang="en-US" dirty="0"/>
              <a:t>            case 5:</a:t>
            </a:r>
          </a:p>
          <a:p>
            <a:pPr eaLnBrk="1"/>
            <a:r>
              <a:rPr lang="en-US" altLang="en-US" dirty="0"/>
              <a:t>                for(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=0;i&lt;</a:t>
            </a:r>
            <a:r>
              <a:rPr lang="en-US" altLang="en-US" dirty="0" err="1"/>
              <a:t>expenses.size</a:t>
            </a:r>
            <a:r>
              <a:rPr lang="en-US" altLang="en-US" dirty="0"/>
              <a:t>();</a:t>
            </a:r>
            <a:r>
              <a:rPr lang="en-US" altLang="en-US" dirty="0" err="1"/>
              <a:t>i</a:t>
            </a:r>
            <a:r>
              <a:rPr lang="en-US" altLang="en-US" dirty="0"/>
              <a:t>++)</a:t>
            </a:r>
          </a:p>
          <a:p>
            <a:pPr eaLnBrk="1"/>
            <a:r>
              <a:rPr lang="en-US" altLang="en-US" dirty="0"/>
              <a:t>                {</a:t>
            </a:r>
          </a:p>
          <a:p>
            <a:pPr eaLnBrk="1"/>
            <a:r>
              <a:rPr lang="en-US" altLang="en-US" dirty="0"/>
              <a:t>                    sum+=</a:t>
            </a:r>
            <a:r>
              <a:rPr lang="en-US" altLang="en-US" dirty="0" err="1"/>
              <a:t>expenses.get</a:t>
            </a:r>
            <a:r>
              <a:rPr lang="en-US" altLang="en-US" dirty="0"/>
              <a:t>(</a:t>
            </a:r>
            <a:r>
              <a:rPr lang="en-US" altLang="en-US" dirty="0" err="1"/>
              <a:t>i</a:t>
            </a:r>
            <a:r>
              <a:rPr lang="en-US" altLang="en-US" dirty="0"/>
              <a:t>);</a:t>
            </a:r>
          </a:p>
          <a:p>
            <a:pPr eaLnBrk="1"/>
            <a:r>
              <a:rPr lang="en-US" altLang="en-US" dirty="0"/>
              <a:t>                }</a:t>
            </a:r>
          </a:p>
          <a:p>
            <a:pPr eaLnBrk="1"/>
            <a:r>
              <a:rPr lang="en-US" altLang="en-US" dirty="0"/>
              <a:t>        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("Total price is: "+sum);</a:t>
            </a:r>
          </a:p>
          <a:p>
            <a:pPr eaLnBrk="1"/>
            <a:r>
              <a:rPr lang="en-US" altLang="en-US" dirty="0"/>
              <a:t>            break;</a:t>
            </a:r>
          </a:p>
          <a:p>
            <a:pPr eaLnBrk="1"/>
            <a:r>
              <a:rPr lang="en-US" altLang="en-US" dirty="0"/>
              <a:t>            case 6:</a:t>
            </a:r>
          </a:p>
          <a:p>
            <a:pPr eaLnBrk="1"/>
            <a:r>
              <a:rPr lang="en-US" altLang="en-US" dirty="0"/>
              <a:t>        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("All prices are: "+expenses);</a:t>
            </a:r>
          </a:p>
          <a:p>
            <a:pPr eaLnBrk="1"/>
            <a:r>
              <a:rPr lang="en-US" altLang="en-US" dirty="0"/>
              <a:t>                break;</a:t>
            </a:r>
          </a:p>
          <a:p>
            <a:pPr eaLnBrk="1"/>
            <a:r>
              <a:rPr lang="en-US" altLang="en-US" dirty="0"/>
              <a:t>            case 7:</a:t>
            </a:r>
          </a:p>
          <a:p>
            <a:pPr eaLnBrk="1"/>
            <a:r>
              <a:rPr lang="en-US" altLang="en-US" dirty="0"/>
              <a:t>                run = false;</a:t>
            </a:r>
          </a:p>
          <a:p>
            <a:pPr eaLnBrk="1"/>
            <a:r>
              <a:rPr lang="en-US" altLang="en-US" dirty="0"/>
              <a:t>                break;</a:t>
            </a:r>
          </a:p>
          <a:p>
            <a:pPr eaLnBrk="1"/>
            <a:r>
              <a:rPr lang="en-US" altLang="en-US" dirty="0"/>
              <a:t>                default:</a:t>
            </a:r>
          </a:p>
          <a:p>
            <a:pPr eaLnBrk="1"/>
            <a:r>
              <a:rPr lang="en-US" altLang="en-US" dirty="0"/>
              <a:t>            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("not valid </a:t>
            </a:r>
            <a:r>
              <a:rPr lang="en-US" altLang="en-US" dirty="0" err="1"/>
              <a:t>choise</a:t>
            </a:r>
            <a:r>
              <a:rPr lang="en-US" altLang="en-US" dirty="0"/>
              <a:t>, press number from 1 to 7");</a:t>
            </a:r>
          </a:p>
          <a:p>
            <a:pPr eaLnBrk="1"/>
            <a:r>
              <a:rPr lang="en-US" altLang="en-US" dirty="0"/>
              <a:t>                    break;</a:t>
            </a:r>
          </a:p>
          <a:p>
            <a:pPr eaLnBrk="1"/>
            <a:r>
              <a:rPr lang="en-US" altLang="en-US" dirty="0"/>
              <a:t>                </a:t>
            </a:r>
          </a:p>
          <a:p>
            <a:pPr eaLnBrk="1"/>
            <a:r>
              <a:rPr lang="en-US" altLang="en-US" dirty="0"/>
              <a:t>        }</a:t>
            </a:r>
          </a:p>
          <a:p>
            <a:pPr eaLnBrk="1"/>
            <a:r>
              <a:rPr lang="en-US" altLang="en-US" dirty="0"/>
              <a:t>    }</a:t>
            </a:r>
          </a:p>
          <a:p>
            <a:pPr eaLnBrk="1"/>
            <a:r>
              <a:rPr lang="en-US" altLang="en-US"/>
              <a:t>  </a:t>
            </a:r>
            <a:r>
              <a:rPr lang="en-US" altLang="en-US" smtClean="0"/>
              <a:t>}</a:t>
            </a:r>
            <a:r>
              <a:rPr lang="en-US" altLang="en-US" smtClean="0"/>
              <a:t>  </a:t>
            </a:r>
            <a:endParaRPr lang="en-US" altLang="en-US"/>
          </a:p>
          <a:p>
            <a:pPr eaLnBrk="1"/>
            <a:r>
              <a:rPr lang="en-US" altLang="en-US" dirty="0"/>
              <a:t>}</a:t>
            </a:r>
            <a:endParaRPr lang="ar-JO" altLang="en-US" dirty="0"/>
          </a:p>
        </p:txBody>
      </p:sp>
    </p:spTree>
    <p:extLst>
      <p:ext uri="{BB962C8B-B14F-4D97-AF65-F5344CB8AC3E}">
        <p14:creationId xmlns:p14="http://schemas.microsoft.com/office/powerpoint/2010/main" val="39207966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Improving Our Solution</a:t>
            </a:r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4708AFED-8368-4511-A791-D99BD18DC989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46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683568" y="1556792"/>
            <a:ext cx="7692919" cy="526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45" tIns="41473" rIns="82945" bIns="41473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marL="514350" indent="-514350" eaLnBrk="1">
              <a:buAutoNum type="arabicParenR"/>
            </a:pPr>
            <a:r>
              <a:rPr lang="en-US" altLang="en-US" sz="2900" dirty="0" smtClean="0"/>
              <a:t>Use </a:t>
            </a:r>
            <a:r>
              <a:rPr lang="en-US" altLang="en-US" sz="2900" dirty="0"/>
              <a:t>a class to implement Expense list which </a:t>
            </a:r>
            <a:r>
              <a:rPr lang="en-US" altLang="en-US" sz="2900" dirty="0" smtClean="0"/>
              <a:t>has </a:t>
            </a:r>
            <a:r>
              <a:rPr lang="en-US" altLang="en-US" sz="2900" dirty="0" err="1" smtClean="0"/>
              <a:t>ArratList</a:t>
            </a:r>
            <a:r>
              <a:rPr lang="en-US" altLang="en-US" sz="2900" dirty="0" smtClean="0"/>
              <a:t> </a:t>
            </a:r>
            <a:r>
              <a:rPr lang="en-US" altLang="en-US" sz="2900" dirty="0"/>
              <a:t>object and methods that implement </a:t>
            </a:r>
            <a:r>
              <a:rPr lang="en-US" altLang="en-US" sz="2900" dirty="0" smtClean="0"/>
              <a:t>the </a:t>
            </a:r>
            <a:r>
              <a:rPr lang="en-US" altLang="en-US" sz="2900" dirty="0"/>
              <a:t>operation needed in </a:t>
            </a:r>
            <a:r>
              <a:rPr lang="en-GB" altLang="en-US" sz="2900" dirty="0"/>
              <a:t>Keeping track of </a:t>
            </a:r>
            <a:r>
              <a:rPr lang="en-GB" altLang="en-US" sz="2900" dirty="0" smtClean="0"/>
              <a:t>daily </a:t>
            </a:r>
            <a:r>
              <a:rPr lang="en-GB" altLang="en-US" sz="2900" dirty="0"/>
              <a:t>expense problem</a:t>
            </a:r>
            <a:r>
              <a:rPr lang="en-GB" altLang="en-US" sz="2900" dirty="0" smtClean="0"/>
              <a:t>.</a:t>
            </a:r>
          </a:p>
          <a:p>
            <a:pPr marL="514350" indent="-514350" eaLnBrk="1">
              <a:buAutoNum type="arabicParenR"/>
            </a:pPr>
            <a:endParaRPr lang="en-GB" altLang="en-US" sz="2900" dirty="0" smtClean="0"/>
          </a:p>
          <a:p>
            <a:pPr marL="514350" indent="-514350" eaLnBrk="1">
              <a:buAutoNum type="arabicParenR"/>
            </a:pPr>
            <a:r>
              <a:rPr lang="en-GB" altLang="en-US" sz="2900" dirty="0" smtClean="0"/>
              <a:t>Instead of store only the prices in </a:t>
            </a:r>
            <a:r>
              <a:rPr lang="en-GB" altLang="en-US" sz="2900" dirty="0" err="1" smtClean="0"/>
              <a:t>ArrayList</a:t>
            </a:r>
            <a:r>
              <a:rPr lang="en-GB" altLang="en-US" sz="2900" dirty="0" smtClean="0"/>
              <a:t>, we can create class that implement each item [price, name …] then store object of this class in the </a:t>
            </a:r>
            <a:r>
              <a:rPr lang="en-GB" altLang="en-US" sz="2900" dirty="0" err="1" smtClean="0"/>
              <a:t>ArrayList</a:t>
            </a:r>
            <a:endParaRPr lang="en-GB" altLang="en-US" sz="2900" dirty="0"/>
          </a:p>
          <a:p>
            <a:pPr eaLnBrk="1"/>
            <a:endParaRPr lang="en-GB" altLang="en-US" sz="2900" dirty="0"/>
          </a:p>
          <a:p>
            <a:pPr eaLnBrk="1"/>
            <a:r>
              <a:rPr lang="en-GB" altLang="en-US" sz="2900" dirty="0"/>
              <a:t>2) Add new methods to enhance the class</a:t>
            </a:r>
            <a:endParaRPr lang="en-US" altLang="en-US" sz="2900" dirty="0"/>
          </a:p>
          <a:p>
            <a:pPr eaLnBrk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25437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252EA6D5-6541-4E42-B5DE-848EEEA7432D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47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b="1" dirty="0" smtClean="0"/>
              <a:t>Linked List</a:t>
            </a: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90" y="1556792"/>
            <a:ext cx="7914240" cy="100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51" y="4566055"/>
            <a:ext cx="55626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79712" y="6027003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L.data</a:t>
            </a:r>
            <a:r>
              <a:rPr lang="en-US" sz="2400" dirty="0" smtClean="0"/>
              <a:t> = “Bread”,  </a:t>
            </a:r>
            <a:r>
              <a:rPr lang="en-US" sz="2400" dirty="0" err="1" smtClean="0"/>
              <a:t>L.next.data</a:t>
            </a:r>
            <a:r>
              <a:rPr lang="en-US" sz="2400" dirty="0" smtClean="0"/>
              <a:t> = “Milk”, </a:t>
            </a:r>
            <a:r>
              <a:rPr lang="en-US" sz="2400" dirty="0" err="1" smtClean="0"/>
              <a:t>L.next.next.data</a:t>
            </a:r>
            <a:r>
              <a:rPr lang="en-US" sz="2400" dirty="0" smtClean="0"/>
              <a:t>=“Butter”</a:t>
            </a:r>
            <a:endParaRPr lang="en-US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42" y="2708920"/>
            <a:ext cx="7719219" cy="158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51306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83CED907-81AF-4BE4-9E2B-48E259911B06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48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2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dirty="0" smtClean="0"/>
              <a:t>Linked List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z="2800" dirty="0" smtClean="0"/>
              <a:t>To access the entries of the linked list, a reference to its first entry is all we need.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z="2400" dirty="0" smtClean="0"/>
              <a:t>One can access any entry by simply following the chain of links.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altLang="en-US" sz="2400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z="2400" dirty="0" smtClean="0"/>
              <a:t>When an entry is removed from some place in a linked list, all that needs to be done is to have its predecessor's link refer to its successor.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altLang="en-US" sz="2400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z="2400" dirty="0" smtClean="0"/>
              <a:t>Similarly, an entry may be inserted anywhere in the list without having to move other entries over to create space.</a:t>
            </a:r>
          </a:p>
        </p:txBody>
      </p:sp>
    </p:spTree>
    <p:extLst>
      <p:ext uri="{BB962C8B-B14F-4D97-AF65-F5344CB8AC3E}">
        <p14:creationId xmlns:p14="http://schemas.microsoft.com/office/powerpoint/2010/main" val="3486786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6392F796-1BAB-434B-AC0B-09DDFCDB988B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49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b="1" dirty="0" smtClean="0"/>
              <a:t>Linked List vs. Array</a:t>
            </a:r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81" y="1831872"/>
            <a:ext cx="8141760" cy="324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9009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Unordered List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Remove</a:t>
            </a:r>
            <a:r>
              <a:rPr lang="en-US" sz="2800" dirty="0" smtClean="0"/>
              <a:t>: remove specific element from unordered list.</a:t>
            </a:r>
          </a:p>
          <a:p>
            <a:r>
              <a:rPr lang="en-US" sz="2800" dirty="0" smtClean="0"/>
              <a:t> </a:t>
            </a:r>
            <a:r>
              <a:rPr lang="en-US" sz="2800" b="1" dirty="0" smtClean="0"/>
              <a:t>Example: </a:t>
            </a:r>
            <a:r>
              <a:rPr lang="en-US" sz="2800" dirty="0" smtClean="0"/>
              <a:t>remove 20 from the following unordered list: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471271"/>
            <a:ext cx="2017330" cy="297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564085"/>
            <a:ext cx="17526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034" y="4608659"/>
            <a:ext cx="2808312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2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B9C27A5D-B143-4B22-9DCB-6EED32702F63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50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77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dirty="0"/>
              <a:t>Linked List </a:t>
            </a:r>
            <a:r>
              <a:rPr lang="en-GB" altLang="en-US" dirty="0" smtClean="0"/>
              <a:t>Drawback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dirty="0" smtClean="0"/>
              <a:t>The biggest drawback of the linked list is its inability to perform random accesses for any entry in a single step.</a:t>
            </a:r>
          </a:p>
        </p:txBody>
      </p:sp>
    </p:spTree>
    <p:extLst>
      <p:ext uri="{BB962C8B-B14F-4D97-AF65-F5344CB8AC3E}">
        <p14:creationId xmlns:p14="http://schemas.microsoft.com/office/powerpoint/2010/main" val="10777884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A87869E8-2F77-41DF-BCED-C65DB5981DE6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51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b="1" dirty="0" smtClean="0"/>
              <a:t>Node</a:t>
            </a: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760" y="1836193"/>
            <a:ext cx="5114880" cy="256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7544" y="4797152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z="2400" dirty="0"/>
              <a:t>A node is defined in terms of itself:  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z="2400" i="1" dirty="0"/>
              <a:t>next</a:t>
            </a:r>
            <a:r>
              <a:rPr lang="en-GB" altLang="en-US" sz="2400" dirty="0"/>
              <a:t> field of the node class is a reference to another </a:t>
            </a:r>
            <a:r>
              <a:rPr lang="en-GB" altLang="en-US" sz="2400" i="1" dirty="0"/>
              <a:t>Node&lt;T&gt;</a:t>
            </a:r>
            <a:r>
              <a:rPr lang="en-GB" altLang="en-US" sz="2400" dirty="0"/>
              <a:t> object.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z="2400" dirty="0"/>
              <a:t>Self-referential </a:t>
            </a:r>
            <a:r>
              <a:rPr lang="en-GB" altLang="en-US" sz="2400" dirty="0" smtClean="0"/>
              <a:t>structure.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3568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98DAF7FB-CD46-45FA-864F-B618E9283300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52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b="1" dirty="0" smtClean="0"/>
              <a:t>Insertion a new node to Linked List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401616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en-US" sz="2900" dirty="0"/>
              <a:t>Adding </a:t>
            </a:r>
            <a:r>
              <a:rPr lang="en-GB" altLang="en-US" sz="2900" dirty="0" smtClean="0"/>
              <a:t>new node to empty Linked List L.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en-US" sz="2500" dirty="0" smtClean="0">
                <a:sym typeface="Wingdings" panose="05000000000000000000" pitchFamily="2" charset="2"/>
              </a:rPr>
              <a:t></a:t>
            </a:r>
            <a:r>
              <a:rPr lang="en-GB" altLang="en-US" sz="2500" dirty="0" smtClean="0"/>
              <a:t>L=null </a:t>
            </a:r>
            <a:endParaRPr lang="en-GB" altLang="en-US" sz="2500" dirty="0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4672801" y="1604329"/>
            <a:ext cx="4016160" cy="4526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31800" indent="-3238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>
              <a:spcAft>
                <a:spcPts val="1293"/>
              </a:spcAft>
            </a:pPr>
            <a:r>
              <a:rPr lang="en-GB" altLang="en-US" sz="29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45224"/>
            <a:ext cx="5429320" cy="86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1700807"/>
            <a:ext cx="3379380" cy="320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7804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98DAF7FB-CD46-45FA-864F-B618E9283300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53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1"/>
          <p:cNvSpPr>
            <a:spLocks noGrp="1" noChangeArrowheads="1"/>
          </p:cNvSpPr>
          <p:nvPr>
            <p:ph type="title"/>
          </p:nvPr>
        </p:nvSpPr>
        <p:spPr>
          <a:xfrm>
            <a:off x="329203" y="116632"/>
            <a:ext cx="8229600" cy="1146360"/>
          </a:xfrm>
        </p:spPr>
        <p:txBody>
          <a:bodyPr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b="1" dirty="0" smtClean="0"/>
              <a:t>Insertion a new node to Linked List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401616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en-US" sz="2900" dirty="0"/>
              <a:t>Adding new </a:t>
            </a:r>
            <a:r>
              <a:rPr lang="en-GB" altLang="en-US" sz="2900" dirty="0" smtClean="0"/>
              <a:t>node </a:t>
            </a:r>
            <a:r>
              <a:rPr lang="en-GB" altLang="en-US" sz="2900" dirty="0"/>
              <a:t>to the beginning of the list.</a:t>
            </a:r>
          </a:p>
        </p:txBody>
      </p:sp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862" y="1409114"/>
            <a:ext cx="3970560" cy="541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4545702" y="1604329"/>
            <a:ext cx="4016160" cy="4526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31800" indent="-3238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>
              <a:spcAft>
                <a:spcPts val="1293"/>
              </a:spcAft>
            </a:pPr>
            <a:r>
              <a:rPr lang="en-GB" altLang="en-US" sz="29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358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54" y="3940254"/>
            <a:ext cx="4438080" cy="121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70099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337A4525-422E-4206-816A-2ACFDD4F7CE6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54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229600" cy="1146360"/>
          </a:xfrm>
        </p:spPr>
        <p:txBody>
          <a:bodyPr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b="1" dirty="0"/>
              <a:t>Insertion a new node to Linked List</a:t>
            </a:r>
            <a:endParaRPr lang="en-GB" altLang="en-US" dirty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4016160" cy="4526396"/>
          </a:xfrm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GB" altLang="en-US" sz="2800" dirty="0" smtClean="0"/>
              <a:t>Adding </a:t>
            </a:r>
            <a:r>
              <a:rPr lang="en-GB" altLang="en-US" sz="2800" dirty="0"/>
              <a:t>new node</a:t>
            </a:r>
            <a:r>
              <a:rPr lang="en-GB" altLang="en-US" sz="2800" dirty="0" smtClean="0"/>
              <a:t> in between two nodes.</a:t>
            </a:r>
          </a:p>
        </p:txBody>
      </p:sp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475" y="1772816"/>
            <a:ext cx="517152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2" y="5368360"/>
            <a:ext cx="8153490" cy="868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2565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83F1A4B8-3D94-46CC-B6F5-30191B6CD37A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55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1"/>
          <p:cNvSpPr>
            <a:spLocks noGrp="1" noChangeArrowheads="1"/>
          </p:cNvSpPr>
          <p:nvPr>
            <p:ph type="title"/>
          </p:nvPr>
        </p:nvSpPr>
        <p:spPr>
          <a:xfrm>
            <a:off x="306720" y="260648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dirty="0">
                <a:solidFill>
                  <a:srgbClr val="675E47"/>
                </a:solidFill>
              </a:rPr>
              <a:t>Insertion a new node to Linked List</a:t>
            </a:r>
            <a:endParaRPr lang="en-GB" altLang="en-US" dirty="0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z="2800" dirty="0" smtClean="0"/>
              <a:t>Adding </a:t>
            </a:r>
            <a:r>
              <a:rPr lang="en-GB" altLang="en-US" sz="3200" dirty="0"/>
              <a:t>new node </a:t>
            </a:r>
            <a:r>
              <a:rPr lang="en-GB" altLang="en-US" sz="2800" dirty="0" smtClean="0"/>
              <a:t>to the end of the list.</a:t>
            </a:r>
          </a:p>
        </p:txBody>
      </p:sp>
      <p:pic>
        <p:nvPicPr>
          <p:cNvPr id="3789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75"/>
          <a:stretch>
            <a:fillRect/>
          </a:stretch>
        </p:blipFill>
        <p:spPr bwMode="auto">
          <a:xfrm>
            <a:off x="107504" y="5589240"/>
            <a:ext cx="794594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36" y="2276872"/>
            <a:ext cx="692705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838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1B03F867-CEA7-4946-AD91-79F8223B6EA9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56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4.5.3 Deletion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Deleting the last node, or in-between node.</a:t>
            </a:r>
          </a:p>
        </p:txBody>
      </p:sp>
      <p:pic>
        <p:nvPicPr>
          <p:cNvPr id="389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80" y="2668600"/>
            <a:ext cx="2972160" cy="41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Rectangle 7"/>
          <p:cNvSpPr>
            <a:spLocks noChangeArrowheads="1"/>
          </p:cNvSpPr>
          <p:nvPr/>
        </p:nvSpPr>
        <p:spPr bwMode="auto">
          <a:xfrm>
            <a:off x="355680" y="5088055"/>
            <a:ext cx="4976640" cy="114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 marL="431800" indent="-3238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863600" indent="-287338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>
              <a:spcAft>
                <a:spcPts val="1293"/>
              </a:spcAft>
              <a:buFont typeface="StarSymbol" charset="0"/>
              <a:buChar char="●"/>
            </a:pPr>
            <a:r>
              <a:rPr lang="en-GB" altLang="en-US" sz="2900">
                <a:solidFill>
                  <a:srgbClr val="000000"/>
                </a:solidFill>
              </a:rPr>
              <a:t>Deleting the first node</a:t>
            </a:r>
          </a:p>
          <a:p>
            <a:pPr lvl="1" eaLnBrk="1">
              <a:spcAft>
                <a:spcPts val="1293"/>
              </a:spcAft>
              <a:buFont typeface="StarSymbol" charset="0"/>
              <a:buChar char="●"/>
            </a:pPr>
            <a:r>
              <a:rPr lang="en-US" altLang="en-US" sz="2900">
                <a:solidFill>
                  <a:srgbClr val="000000"/>
                </a:solidFill>
              </a:rPr>
              <a:t>L = L.next</a:t>
            </a:r>
          </a:p>
        </p:txBody>
      </p:sp>
      <p:pic>
        <p:nvPicPr>
          <p:cNvPr id="3891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600" y="5779328"/>
            <a:ext cx="5425920" cy="71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892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014" b="39333"/>
          <a:stretch>
            <a:fillRect/>
          </a:stretch>
        </p:blipFill>
        <p:spPr bwMode="auto">
          <a:xfrm>
            <a:off x="4295520" y="2115583"/>
            <a:ext cx="4700160" cy="235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31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F4A3321F-73B5-40FD-9394-1524AF6DFC93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57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4.5.3 Deletion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In both insertion and deletion we assumed the existence of P, a reference to the node just prior to the one to be inserted or deleted.</a:t>
            </a:r>
          </a:p>
        </p:txBody>
      </p:sp>
    </p:spTree>
    <p:extLst>
      <p:ext uri="{BB962C8B-B14F-4D97-AF65-F5344CB8AC3E}">
        <p14:creationId xmlns:p14="http://schemas.microsoft.com/office/powerpoint/2010/main" val="3585426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7B2ACACA-AB41-4242-ACC0-86E3C881E8B3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58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6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4.5.4 Access</a:t>
            </a: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Stepping through, or traversing, all the entries of a linked list from beginning to end following the chain of references is a useful operation in practice.</a:t>
            </a:r>
          </a:p>
        </p:txBody>
      </p:sp>
      <p:pic>
        <p:nvPicPr>
          <p:cNvPr id="4096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920" y="3525490"/>
            <a:ext cx="4692960" cy="120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6287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48B46271-C569-4313-ADE9-71F6A3D0F89D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59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8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4.5.4 Access</a:t>
            </a: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altLang="en-US" smtClean="0"/>
          </a:p>
        </p:txBody>
      </p:sp>
      <p:pic>
        <p:nvPicPr>
          <p:cNvPr id="4198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40" y="2737728"/>
            <a:ext cx="6904800" cy="2710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811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Unordered List Operations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Search(</a:t>
            </a:r>
            <a:r>
              <a:rPr lang="en-GB" sz="2800" b="1" dirty="0"/>
              <a:t>Sequential Search</a:t>
            </a:r>
            <a:r>
              <a:rPr lang="en-US" sz="2800" b="1" dirty="0"/>
              <a:t>): </a:t>
            </a:r>
            <a:r>
              <a:rPr lang="en-US" sz="2800" dirty="0"/>
              <a:t>Since the list is unordered, the only way to conduct the search is to look at every element in the </a:t>
            </a:r>
            <a:r>
              <a:rPr lang="en-US" sz="2800" dirty="0" smtClean="0"/>
              <a:t>sequence. If </a:t>
            </a:r>
            <a:r>
              <a:rPr lang="en-US" sz="2800" dirty="0"/>
              <a:t>a match is found, the operation returns true, otherwise it returns </a:t>
            </a:r>
            <a:r>
              <a:rPr lang="en-US" sz="2800" dirty="0" smtClean="0"/>
              <a:t>false.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15831FB9-D522-4FDA-BFBC-BEDD51A132E2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60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1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0" y="15842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4.5.4 Access</a:t>
            </a: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2560" y="871292"/>
            <a:ext cx="8229600" cy="4526395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Deleting the first occurrence of the string “Carrot”.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We can't delete nextNode unless we have a reference to the node prior to it.</a:t>
            </a:r>
          </a:p>
        </p:txBody>
      </p:sp>
      <p:pic>
        <p:nvPicPr>
          <p:cNvPr id="430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40" y="2695964"/>
            <a:ext cx="7575840" cy="3470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965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6015923F-C6BD-445D-A4DE-FAB8FA13986C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61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03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4.5.5 Circular Linked List</a:t>
            </a: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It is useful to have instant access to both the first and the last entries of a linked list.</a:t>
            </a:r>
          </a:p>
        </p:txBody>
      </p:sp>
      <p:pic>
        <p:nvPicPr>
          <p:cNvPr id="440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80" y="2806855"/>
            <a:ext cx="7914240" cy="51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403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321" y="4016582"/>
            <a:ext cx="3961440" cy="179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031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eaLnBrk="1"/>
            <a:fld id="{C563D9BD-6474-4CC4-953D-742DC3B1CD28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62</a:t>
            </a:fld>
            <a:endParaRPr lang="en-GB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5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9600" cy="1146360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4.5.5 Circular Linked List</a:t>
            </a: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0" y="1604329"/>
            <a:ext cx="8229600" cy="4526396"/>
          </a:xfrm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Given that L refers to the last entry, the first entry is simply L.next.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en-US" smtClean="0"/>
              <a:t> if L==L.next, that means there is exactly one entry in the CLL.</a:t>
            </a:r>
          </a:p>
        </p:txBody>
      </p:sp>
    </p:spTree>
    <p:extLst>
      <p:ext uri="{BB962C8B-B14F-4D97-AF65-F5344CB8AC3E}">
        <p14:creationId xmlns:p14="http://schemas.microsoft.com/office/powerpoint/2010/main" val="965661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6481" y="6247376"/>
            <a:ext cx="2128320" cy="4723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algn="l" eaLnBrk="1"/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6-</a:t>
            </a:r>
            <a:fld id="{C9FDD7CF-FC95-44AD-8B18-B805A9BA04A4}" type="slidenum"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pPr algn="l" eaLnBrk="1"/>
              <a:t>63</a:t>
            </a:fld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Doubly Linked List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linked list in which each node is linked to both its successor and its predecessor</a:t>
            </a:r>
          </a:p>
        </p:txBody>
      </p:sp>
      <p:pic>
        <p:nvPicPr>
          <p:cNvPr id="46085" name="Picture 4" descr="6_418b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320" y="3526931"/>
            <a:ext cx="8991360" cy="816565"/>
          </a:xfr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84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6481" y="6247376"/>
            <a:ext cx="2128320" cy="4723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algn="l" eaLnBrk="1"/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6-</a:t>
            </a:r>
            <a:fld id="{D8B129E1-EF3F-444D-9498-B11DC81654ED}" type="slidenum"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pPr algn="l" eaLnBrk="1"/>
              <a:t>64</a:t>
            </a:fld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7107" name="Picture 4" descr="6_418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321" y="2285521"/>
            <a:ext cx="9004320" cy="2055095"/>
          </a:xfr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9686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6481" y="6247376"/>
            <a:ext cx="2128320" cy="4723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algn="l" eaLnBrk="1"/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6-</a:t>
            </a:r>
            <a:fld id="{B537FFCC-26C1-482A-B6AE-9F3E502B0665}" type="slidenum"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pPr algn="l" eaLnBrk="1"/>
              <a:t>65</a:t>
            </a:fld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440" y="1600009"/>
            <a:ext cx="7773120" cy="1143480"/>
          </a:xfrm>
        </p:spPr>
        <p:txBody>
          <a:bodyPr/>
          <a:lstStyle/>
          <a:p>
            <a:r>
              <a:rPr lang="en-US" altLang="en-US" smtClean="0"/>
              <a:t>Inserting into a Doubly Linked List</a:t>
            </a:r>
          </a:p>
        </p:txBody>
      </p:sp>
      <p:pic>
        <p:nvPicPr>
          <p:cNvPr id="48132" name="Picture 5" descr="6_420b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201" y="2972472"/>
            <a:ext cx="6096960" cy="3508208"/>
          </a:xfr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33" name="Picture 7" descr="6_420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120" y="5105337"/>
            <a:ext cx="5028480" cy="152368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0215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6481" y="6247376"/>
            <a:ext cx="2128320" cy="47237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1pPr>
            <a:lvl2pPr marL="673930" indent="-259204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2pPr>
            <a:lvl3pPr marL="1036815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3pPr>
            <a:lvl4pPr marL="1451541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4pPr>
            <a:lvl5pPr marL="1866268" indent="-207363" eaLnBrk="0"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5pPr>
            <a:lvl6pPr marL="2280994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6pPr>
            <a:lvl7pPr marL="2695720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7pPr>
            <a:lvl8pPr marL="3110446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8pPr>
            <a:lvl9pPr marL="3525172" indent="-207363" defTabSz="414726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656650" algn="l"/>
                <a:tab pos="1313299" algn="l"/>
                <a:tab pos="1969949" algn="l"/>
              </a:tabLst>
              <a:defRPr>
                <a:solidFill>
                  <a:schemeClr val="tx1"/>
                </a:solidFill>
                <a:latin typeface="Arial" pitchFamily="34" charset="0"/>
                <a:cs typeface="Lucida Sans Unicode" pitchFamily="34" charset="0"/>
              </a:defRPr>
            </a:lvl9pPr>
          </a:lstStyle>
          <a:p>
            <a:pPr algn="l" eaLnBrk="1"/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6-</a:t>
            </a:r>
            <a:fld id="{F5BB2B78-D55A-4065-9F68-4DA0BA5A676C}" type="slidenum"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pPr algn="l" eaLnBrk="1"/>
              <a:t>66</a:t>
            </a:fld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440" y="1516480"/>
            <a:ext cx="7773120" cy="1142039"/>
          </a:xfrm>
        </p:spPr>
        <p:txBody>
          <a:bodyPr/>
          <a:lstStyle/>
          <a:p>
            <a:r>
              <a:rPr lang="en-US" altLang="en-US" smtClean="0"/>
              <a:t>Deleting from a Doubly Linked List</a:t>
            </a:r>
          </a:p>
        </p:txBody>
      </p:sp>
      <p:pic>
        <p:nvPicPr>
          <p:cNvPr id="49156" name="Picture 5" descr="6_42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440" y="3182734"/>
            <a:ext cx="7773120" cy="3369954"/>
          </a:xfr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5374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https://www.callicoder.com/java-arraylist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www.w3schools.com/java/java_arraylist.asp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https://docs.oracle.com/javase/8/docs/api/java/util/ArrayList.html#isEmpty--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3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ArrayList</a:t>
            </a:r>
            <a:r>
              <a:rPr lang="en-US" dirty="0" smtClean="0"/>
              <a:t> Class to Implement Unordered List Data Structure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ArrayList in Java is used to store dynamically sized collection of elements. </a:t>
            </a:r>
            <a:endParaRPr lang="en-US" sz="2800" dirty="0" smtClean="0"/>
          </a:p>
          <a:p>
            <a:r>
              <a:rPr lang="en-US" sz="2800" dirty="0" smtClean="0"/>
              <a:t>Contrary </a:t>
            </a:r>
            <a:r>
              <a:rPr lang="en-US" sz="2800" dirty="0"/>
              <a:t>to Arrays that are fixed in size, an ArrayList grows its size automatically when new elements are added to it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Java ArrayList allows duplicate and null values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You </a:t>
            </a:r>
            <a:r>
              <a:rPr lang="en-US" sz="2800" dirty="0"/>
              <a:t>cannot create an ArrayList of primitive types like int, char etc. You need to use boxed types like Integer, Character, Boolean etc.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5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 smtClean="0"/>
              <a:t>ArrayList</a:t>
            </a:r>
            <a:r>
              <a:rPr lang="en-US" sz="4800" dirty="0" smtClean="0"/>
              <a:t> Constructor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742490"/>
              </p:ext>
            </p:extLst>
          </p:nvPr>
        </p:nvGraphicFramePr>
        <p:xfrm>
          <a:off x="323528" y="1628800"/>
          <a:ext cx="7620000" cy="3538728"/>
        </p:xfrm>
        <a:graphic>
          <a:graphicData uri="http://schemas.openxmlformats.org/drawingml/2006/table">
            <a:tbl>
              <a:tblPr firstRow="1" firstCol="1" bandRow="1"/>
              <a:tblGrid>
                <a:gridCol w="7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Constructor and Description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6675" marR="28575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2"/>
                        </a:rPr>
                        <a:t>ArrayList</a:t>
                      </a:r>
                      <a:r>
                        <a:rPr lang="en-US" sz="20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20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Constructs an empty list with an initial capacity of ten.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/>
                        </a:rPr>
                        <a:t>ArrayList</a:t>
                      </a:r>
                      <a:r>
                        <a:rPr lang="en-US" sz="20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20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4" tooltip="interface in java.util"/>
                        </a:rPr>
                        <a:t>Collection</a:t>
                      </a:r>
                      <a:r>
                        <a:rPr lang="en-US" sz="20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c)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20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Constructs a list containing the elements of the specified collection, in the order they are returned by the collection's iterator.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5"/>
                        </a:rPr>
                        <a:t>ArrayList</a:t>
                      </a:r>
                      <a:r>
                        <a:rPr lang="en-US" sz="20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r>
                        <a:rPr lang="en-US" sz="20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20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initialCapacity</a:t>
                      </a:r>
                      <a:r>
                        <a:rPr lang="en-US" sz="20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20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Constructs an empty list with the specified initial capacity.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43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Methods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44FF6-04D9-4B69-B153-1DA21BE9F955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181540"/>
              </p:ext>
            </p:extLst>
          </p:nvPr>
        </p:nvGraphicFramePr>
        <p:xfrm>
          <a:off x="395536" y="1628800"/>
          <a:ext cx="7620000" cy="4204716"/>
        </p:xfrm>
        <a:graphic>
          <a:graphicData uri="http://schemas.openxmlformats.org/drawingml/2006/table">
            <a:tbl>
              <a:tblPr firstRow="1" firstCol="1" bandRow="1"/>
              <a:tblGrid>
                <a:gridCol w="194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boolean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2"/>
                        </a:rPr>
                        <a:t>add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 tooltip="type parameter in ArrayList"/>
                        </a:rPr>
                        <a:t>E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e)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Appends the specified element to the end of this list.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void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4"/>
                        </a:rPr>
                        <a:t>add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(int index, </a:t>
                      </a:r>
                      <a:r>
                        <a:rPr lang="en-US" sz="1800" b="1" u="sng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3" tooltip="type parameter in ArrayList"/>
                        </a:rPr>
                        <a:t>E</a:t>
                      </a: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element)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Inserts the specified element at the specified position in this list.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boolean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5"/>
                        </a:rPr>
                        <a:t>addAll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6" tooltip="interface in java.util"/>
                        </a:rPr>
                        <a:t>Collection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c)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Appends all of the elements in the specified collection to the end of this list, in the order that they are returned by the specified collection's Iterator.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ourier New"/>
                          <a:ea typeface="Times New Roman"/>
                          <a:cs typeface="Arial"/>
                        </a:rPr>
                        <a:t>boolean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 err="1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7"/>
                        </a:rPr>
                        <a:t>addAll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800" dirty="0" err="1">
                          <a:effectLst/>
                          <a:latin typeface="Courier New"/>
                          <a:ea typeface="Times New Roman"/>
                          <a:cs typeface="Arial"/>
                        </a:rPr>
                        <a:t>int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 index, </a:t>
                      </a:r>
                      <a:r>
                        <a:rPr lang="en-US" sz="1800" b="1" u="sng" dirty="0">
                          <a:solidFill>
                            <a:srgbClr val="4A6782"/>
                          </a:solidFill>
                          <a:effectLst/>
                          <a:latin typeface="Courier New"/>
                          <a:ea typeface="Times New Roman"/>
                          <a:cs typeface="Arial"/>
                          <a:hlinkClick r:id="rId6" tooltip="interface in java.util"/>
                        </a:rPr>
                        <a:t>Collection</a:t>
                      </a:r>
                      <a:r>
                        <a:rPr lang="en-US" sz="1800" dirty="0">
                          <a:effectLst/>
                          <a:latin typeface="Courier New"/>
                          <a:ea typeface="Times New Roman"/>
                          <a:cs typeface="Arial"/>
                        </a:rPr>
                        <a:t> c)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"/>
                        </a:spcAft>
                      </a:pPr>
                      <a:r>
                        <a:rPr lang="en-US" sz="1800" dirty="0">
                          <a:solidFill>
                            <a:srgbClr val="474747"/>
                          </a:solidFill>
                          <a:effectLst/>
                          <a:latin typeface="Georgia"/>
                          <a:ea typeface="Times New Roman"/>
                          <a:cs typeface="Times New Roman"/>
                        </a:rPr>
                        <a:t>Inserts all of the elements in the specified collection into this list, starting at the specified position.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0" marR="0" marT="76200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65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1121</TotalTime>
  <Words>3373</Words>
  <Application>Microsoft Office PowerPoint</Application>
  <PresentationFormat>On-screen Show (4:3)</PresentationFormat>
  <Paragraphs>633</Paragraphs>
  <Slides>67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7" baseType="lpstr">
      <vt:lpstr>Arial</vt:lpstr>
      <vt:lpstr>Calibri</vt:lpstr>
      <vt:lpstr>Cambria</vt:lpstr>
      <vt:lpstr>Courier New</vt:lpstr>
      <vt:lpstr>Georgia</vt:lpstr>
      <vt:lpstr>Lucida Sans Unicode</vt:lpstr>
      <vt:lpstr>StarSymbol</vt:lpstr>
      <vt:lpstr>Times New Roman</vt:lpstr>
      <vt:lpstr>Wingdings</vt:lpstr>
      <vt:lpstr>Adjacency</vt:lpstr>
      <vt:lpstr>Unordered List</vt:lpstr>
      <vt:lpstr>Introduction</vt:lpstr>
      <vt:lpstr>Keeping Track of Daily Expenses Problem</vt:lpstr>
      <vt:lpstr>Unordered List Operations</vt:lpstr>
      <vt:lpstr>Unordered List Operations</vt:lpstr>
      <vt:lpstr>Unordered List Operations</vt:lpstr>
      <vt:lpstr>Using ArrayList Class to Implement Unordered List Data Structure</vt:lpstr>
      <vt:lpstr>ArrayList Constructor</vt:lpstr>
      <vt:lpstr>ArrayList Methods </vt:lpstr>
      <vt:lpstr>ArrayList Methods </vt:lpstr>
      <vt:lpstr>ArrayList Methods </vt:lpstr>
      <vt:lpstr>ArrayList Methods </vt:lpstr>
      <vt:lpstr>Example 1</vt:lpstr>
      <vt:lpstr>Exercise 1  Find the output for the following code: </vt:lpstr>
      <vt:lpstr>Example 2</vt:lpstr>
      <vt:lpstr>Exercise 2 Find the output for the following code: </vt:lpstr>
      <vt:lpstr>Example 3</vt:lpstr>
      <vt:lpstr>Example 3 Output</vt:lpstr>
      <vt:lpstr>Exercise 3 Find the output for the following code:</vt:lpstr>
      <vt:lpstr>Example 4 part 1</vt:lpstr>
      <vt:lpstr>Example 4 part 2</vt:lpstr>
      <vt:lpstr>Example 4 Output</vt:lpstr>
      <vt:lpstr>Exercise 4 Find the output for the following code:</vt:lpstr>
      <vt:lpstr>PowerPoint Presentation</vt:lpstr>
      <vt:lpstr>Example 5</vt:lpstr>
      <vt:lpstr>Exercise 5 Find the output for the following code:</vt:lpstr>
      <vt:lpstr>Example 6</vt:lpstr>
      <vt:lpstr>Exercise 6 Find the output for the following code:</vt:lpstr>
      <vt:lpstr>Example 7</vt:lpstr>
      <vt:lpstr>Example 8</vt:lpstr>
      <vt:lpstr>Example 8 Output</vt:lpstr>
      <vt:lpstr>Example 9 part 1</vt:lpstr>
      <vt:lpstr>Example 9 part 2</vt:lpstr>
      <vt:lpstr>Example 9 Output</vt:lpstr>
      <vt:lpstr>Code for Keeping Track of Daily Expense Problem </vt:lpstr>
      <vt:lpstr>Adding new price by user</vt:lpstr>
      <vt:lpstr>Deleting price entered by user</vt:lpstr>
      <vt:lpstr>Search for an price entered by user</vt:lpstr>
      <vt:lpstr>Finding Minimum Price</vt:lpstr>
      <vt:lpstr>Finding the total</vt:lpstr>
      <vt:lpstr>Print All Prices</vt:lpstr>
      <vt:lpstr>The Complete program</vt:lpstr>
      <vt:lpstr>PowerPoint Presentation</vt:lpstr>
      <vt:lpstr>PowerPoint Presentation</vt:lpstr>
      <vt:lpstr>PowerPoint Presentation</vt:lpstr>
      <vt:lpstr>Improving Our Solution</vt:lpstr>
      <vt:lpstr>Linked List</vt:lpstr>
      <vt:lpstr>Linked List</vt:lpstr>
      <vt:lpstr>Linked List vs. Array</vt:lpstr>
      <vt:lpstr>Linked List Drawback</vt:lpstr>
      <vt:lpstr>Node</vt:lpstr>
      <vt:lpstr>Insertion a new node to Linked List</vt:lpstr>
      <vt:lpstr>Insertion a new node to Linked List</vt:lpstr>
      <vt:lpstr>Insertion a new node to Linked List</vt:lpstr>
      <vt:lpstr>Insertion a new node to Linked List</vt:lpstr>
      <vt:lpstr>4.5.3 Deletion</vt:lpstr>
      <vt:lpstr>4.5.3 Deletion</vt:lpstr>
      <vt:lpstr>4.5.4 Access</vt:lpstr>
      <vt:lpstr>4.5.4 Access</vt:lpstr>
      <vt:lpstr>4.5.4 Access</vt:lpstr>
      <vt:lpstr>4.5.5 Circular Linked List</vt:lpstr>
      <vt:lpstr>4.5.5 Circular Linked List</vt:lpstr>
      <vt:lpstr>Doubly Linked List</vt:lpstr>
      <vt:lpstr>PowerPoint Presentation</vt:lpstr>
      <vt:lpstr>Inserting into a Doubly Linked List</vt:lpstr>
      <vt:lpstr>Deleting from a Doubly Linked List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abdalrahman</dc:creator>
  <cp:lastModifiedBy>Abd-Alrahman Obidat</cp:lastModifiedBy>
  <cp:revision>59</cp:revision>
  <dcterms:created xsi:type="dcterms:W3CDTF">2020-02-20T07:41:34Z</dcterms:created>
  <dcterms:modified xsi:type="dcterms:W3CDTF">2024-03-23T07:37:18Z</dcterms:modified>
</cp:coreProperties>
</file>